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9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72CC3-F7B5-420C-8D89-992869D3367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C2E09190-D51F-4E92-A422-41B4A32A12E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rgbClr val="00FF00"/>
              </a:solidFill>
              <a:effectLst/>
              <a:latin typeface="Arial" charset="0"/>
              <a:ea typeface="新細明體" charset="-120"/>
              <a:cs typeface="新細明體" charset="-120"/>
            </a:rPr>
            <a:t>　　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新細明體" charset="-120"/>
              <a:cs typeface="新細明體" charset="-120"/>
            </a:rPr>
            <a:t>           </a:t>
          </a: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顧客</a:t>
          </a: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是誰</a:t>
          </a: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  who</a:t>
          </a:r>
        </a:p>
      </dgm:t>
    </dgm:pt>
    <dgm:pt modelId="{814782B0-BC78-47C6-99D1-D13765499687}" type="parTrans" cxnId="{A3488F02-DAF0-4E9B-97A4-1D287B737CF1}">
      <dgm:prSet/>
      <dgm:spPr/>
    </dgm:pt>
    <dgm:pt modelId="{10C14853-921D-4715-A89A-97FC1EF10F54}" type="sibTrans" cxnId="{A3488F02-DAF0-4E9B-97A4-1D287B737CF1}">
      <dgm:prSet/>
      <dgm:spPr/>
    </dgm:pt>
    <dgm:pt modelId="{EF958B7D-66E3-4E22-BC9A-9FBEC28EB80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顧客在哪</a:t>
          </a: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where</a:t>
          </a:r>
        </a:p>
      </dgm:t>
    </dgm:pt>
    <dgm:pt modelId="{CBD84B79-DCA4-4542-B78B-7133C36BE713}" type="parTrans" cxnId="{C9637B79-F619-4D01-A9EA-C87C361B8894}">
      <dgm:prSet/>
      <dgm:spPr/>
    </dgm:pt>
    <dgm:pt modelId="{A93FB8C5-2D55-443F-815C-F5706A497AEE}" type="sibTrans" cxnId="{C9637B79-F619-4D01-A9EA-C87C361B8894}">
      <dgm:prSet/>
      <dgm:spPr/>
    </dgm:pt>
    <dgm:pt modelId="{6F3D11BB-48C7-455E-83A9-FBF621584E1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顧客買什麼</a:t>
          </a: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what</a:t>
          </a:r>
        </a:p>
      </dgm:t>
    </dgm:pt>
    <dgm:pt modelId="{B4E803C2-9C9E-4BC1-93BD-17FD899FF3A9}" type="parTrans" cxnId="{611F4CE5-1DD3-4F3E-B2CB-15A5E130B101}">
      <dgm:prSet/>
      <dgm:spPr/>
    </dgm:pt>
    <dgm:pt modelId="{47A54AE4-D028-42D7-9E55-E2BC87F96202}" type="sibTrans" cxnId="{611F4CE5-1DD3-4F3E-B2CB-15A5E130B101}">
      <dgm:prSet/>
      <dgm:spPr/>
    </dgm:pt>
    <dgm:pt modelId="{E16F7011-0FC1-42AC-B215-52D9BE8921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顧客價值怎知曉</a:t>
          </a: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?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新細明體" charset="-120"/>
              <a:cs typeface="新細明體" charset="-120"/>
            </a:rPr>
            <a:t>how</a:t>
          </a:r>
        </a:p>
      </dgm:t>
    </dgm:pt>
    <dgm:pt modelId="{F03ECBCB-FC4D-4E08-8713-42E5DDCA22A9}" type="parTrans" cxnId="{E9B07D3E-B20B-49E8-A790-087E66C3F36A}">
      <dgm:prSet/>
      <dgm:spPr/>
    </dgm:pt>
    <dgm:pt modelId="{C6BCA526-79EF-45F9-B671-AFEE9CB61471}" type="sibTrans" cxnId="{E9B07D3E-B20B-49E8-A790-087E66C3F36A}">
      <dgm:prSet/>
      <dgm:spPr/>
    </dgm:pt>
    <dgm:pt modelId="{0016067F-CCBC-4C08-BA03-4AECA6353BAB}" type="pres">
      <dgm:prSet presAssocID="{9C172CC3-F7B5-420C-8D89-992869D33674}" presName="Name0" presStyleCnt="0">
        <dgm:presLayoutVars>
          <dgm:dir/>
          <dgm:animLvl val="lvl"/>
          <dgm:resizeHandles val="exact"/>
        </dgm:presLayoutVars>
      </dgm:prSet>
      <dgm:spPr/>
    </dgm:pt>
    <dgm:pt modelId="{5D2F3673-BD54-4A1F-B611-5DC21FF30DFF}" type="pres">
      <dgm:prSet presAssocID="{C2E09190-D51F-4E92-A422-41B4A32A12ED}" presName="Name8" presStyleCnt="0"/>
      <dgm:spPr/>
    </dgm:pt>
    <dgm:pt modelId="{3A20FBAE-542D-4024-AAB0-E523C5D666F5}" type="pres">
      <dgm:prSet presAssocID="{C2E09190-D51F-4E92-A422-41B4A32A12ED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689E57-463F-4B68-925D-A34967CE9CDE}" type="pres">
      <dgm:prSet presAssocID="{C2E09190-D51F-4E92-A422-41B4A32A12E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FD7FE2-5B73-45FA-ACD7-89A7FC3B8180}" type="pres">
      <dgm:prSet presAssocID="{EF958B7D-66E3-4E22-BC9A-9FBEC28EB804}" presName="Name8" presStyleCnt="0"/>
      <dgm:spPr/>
    </dgm:pt>
    <dgm:pt modelId="{0B933365-8554-4DE0-91E0-54ED2490D5C2}" type="pres">
      <dgm:prSet presAssocID="{EF958B7D-66E3-4E22-BC9A-9FBEC28EB804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860DDE-D7C2-4D17-A885-B623874653C9}" type="pres">
      <dgm:prSet presAssocID="{EF958B7D-66E3-4E22-BC9A-9FBEC28EB80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6AE89E-14A8-4D58-B71D-94E58A9812A5}" type="pres">
      <dgm:prSet presAssocID="{6F3D11BB-48C7-455E-83A9-FBF621584E13}" presName="Name8" presStyleCnt="0"/>
      <dgm:spPr/>
    </dgm:pt>
    <dgm:pt modelId="{A43A61AB-2BAD-4768-A657-9200499FFCFE}" type="pres">
      <dgm:prSet presAssocID="{6F3D11BB-48C7-455E-83A9-FBF621584E1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4CA91AD-D57B-43F2-8C25-49CC9D91CB44}" type="pres">
      <dgm:prSet presAssocID="{6F3D11BB-48C7-455E-83A9-FBF621584E1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DB7F85-B437-4A80-867A-ECB8CFB0F3B1}" type="pres">
      <dgm:prSet presAssocID="{E16F7011-0FC1-42AC-B215-52D9BE892135}" presName="Name8" presStyleCnt="0"/>
      <dgm:spPr/>
    </dgm:pt>
    <dgm:pt modelId="{4E6EDA49-E473-4A9A-8D02-62AC770F74D9}" type="pres">
      <dgm:prSet presAssocID="{E16F7011-0FC1-42AC-B215-52D9BE892135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609702-164C-40AE-9E00-3794970CB06B}" type="pres">
      <dgm:prSet presAssocID="{E16F7011-0FC1-42AC-B215-52D9BE89213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B1C160F-981D-4172-9182-4060F097C50D}" type="presOf" srcId="{E16F7011-0FC1-42AC-B215-52D9BE892135}" destId="{4E6EDA49-E473-4A9A-8D02-62AC770F74D9}" srcOrd="0" destOrd="0" presId="urn:microsoft.com/office/officeart/2005/8/layout/pyramid1"/>
    <dgm:cxn modelId="{902CE160-F96E-4DDA-819A-C4EFB1A96C4E}" type="presOf" srcId="{C2E09190-D51F-4E92-A422-41B4A32A12ED}" destId="{3A20FBAE-542D-4024-AAB0-E523C5D666F5}" srcOrd="0" destOrd="0" presId="urn:microsoft.com/office/officeart/2005/8/layout/pyramid1"/>
    <dgm:cxn modelId="{CA8A41FE-4916-4FA5-BB54-718AA928EBC4}" type="presOf" srcId="{C2E09190-D51F-4E92-A422-41B4A32A12ED}" destId="{BA689E57-463F-4B68-925D-A34967CE9CDE}" srcOrd="1" destOrd="0" presId="urn:microsoft.com/office/officeart/2005/8/layout/pyramid1"/>
    <dgm:cxn modelId="{DADF15AC-B373-4C15-ACE9-F0EDB279D66F}" type="presOf" srcId="{6F3D11BB-48C7-455E-83A9-FBF621584E13}" destId="{54CA91AD-D57B-43F2-8C25-49CC9D91CB44}" srcOrd="1" destOrd="0" presId="urn:microsoft.com/office/officeart/2005/8/layout/pyramid1"/>
    <dgm:cxn modelId="{BEE67EB1-824D-4B9C-9DD6-49ED366E7B7E}" type="presOf" srcId="{EF958B7D-66E3-4E22-BC9A-9FBEC28EB804}" destId="{5D860DDE-D7C2-4D17-A885-B623874653C9}" srcOrd="1" destOrd="0" presId="urn:microsoft.com/office/officeart/2005/8/layout/pyramid1"/>
    <dgm:cxn modelId="{C9E3CC2E-3D8A-49EC-A136-4A1AB54093E0}" type="presOf" srcId="{9C172CC3-F7B5-420C-8D89-992869D33674}" destId="{0016067F-CCBC-4C08-BA03-4AECA6353BAB}" srcOrd="0" destOrd="0" presId="urn:microsoft.com/office/officeart/2005/8/layout/pyramid1"/>
    <dgm:cxn modelId="{611F4CE5-1DD3-4F3E-B2CB-15A5E130B101}" srcId="{9C172CC3-F7B5-420C-8D89-992869D33674}" destId="{6F3D11BB-48C7-455E-83A9-FBF621584E13}" srcOrd="2" destOrd="0" parTransId="{B4E803C2-9C9E-4BC1-93BD-17FD899FF3A9}" sibTransId="{47A54AE4-D028-42D7-9E55-E2BC87F96202}"/>
    <dgm:cxn modelId="{E9B07D3E-B20B-49E8-A790-087E66C3F36A}" srcId="{9C172CC3-F7B5-420C-8D89-992869D33674}" destId="{E16F7011-0FC1-42AC-B215-52D9BE892135}" srcOrd="3" destOrd="0" parTransId="{F03ECBCB-FC4D-4E08-8713-42E5DDCA22A9}" sibTransId="{C6BCA526-79EF-45F9-B671-AFEE9CB61471}"/>
    <dgm:cxn modelId="{2FA8D97B-8BFE-4CDF-A927-49F70230EE7E}" type="presOf" srcId="{6F3D11BB-48C7-455E-83A9-FBF621584E13}" destId="{A43A61AB-2BAD-4768-A657-9200499FFCFE}" srcOrd="0" destOrd="0" presId="urn:microsoft.com/office/officeart/2005/8/layout/pyramid1"/>
    <dgm:cxn modelId="{08623340-BBF5-485D-B3D4-EC98D049F3EE}" type="presOf" srcId="{E16F7011-0FC1-42AC-B215-52D9BE892135}" destId="{DC609702-164C-40AE-9E00-3794970CB06B}" srcOrd="1" destOrd="0" presId="urn:microsoft.com/office/officeart/2005/8/layout/pyramid1"/>
    <dgm:cxn modelId="{A3488F02-DAF0-4E9B-97A4-1D287B737CF1}" srcId="{9C172CC3-F7B5-420C-8D89-992869D33674}" destId="{C2E09190-D51F-4E92-A422-41B4A32A12ED}" srcOrd="0" destOrd="0" parTransId="{814782B0-BC78-47C6-99D1-D13765499687}" sibTransId="{10C14853-921D-4715-A89A-97FC1EF10F54}"/>
    <dgm:cxn modelId="{C9637B79-F619-4D01-A9EA-C87C361B8894}" srcId="{9C172CC3-F7B5-420C-8D89-992869D33674}" destId="{EF958B7D-66E3-4E22-BC9A-9FBEC28EB804}" srcOrd="1" destOrd="0" parTransId="{CBD84B79-DCA4-4542-B78B-7133C36BE713}" sibTransId="{A93FB8C5-2D55-443F-815C-F5706A497AEE}"/>
    <dgm:cxn modelId="{8FCA96A1-59EA-4F1C-BBB3-9FA334B4C26C}" type="presOf" srcId="{EF958B7D-66E3-4E22-BC9A-9FBEC28EB804}" destId="{0B933365-8554-4DE0-91E0-54ED2490D5C2}" srcOrd="0" destOrd="0" presId="urn:microsoft.com/office/officeart/2005/8/layout/pyramid1"/>
    <dgm:cxn modelId="{978729E8-CB2B-4BA0-91AB-A7FA26A8D822}" type="presParOf" srcId="{0016067F-CCBC-4C08-BA03-4AECA6353BAB}" destId="{5D2F3673-BD54-4A1F-B611-5DC21FF30DFF}" srcOrd="0" destOrd="0" presId="urn:microsoft.com/office/officeart/2005/8/layout/pyramid1"/>
    <dgm:cxn modelId="{E4F75791-9059-488C-96F8-3B8E5AF7E5DF}" type="presParOf" srcId="{5D2F3673-BD54-4A1F-B611-5DC21FF30DFF}" destId="{3A20FBAE-542D-4024-AAB0-E523C5D666F5}" srcOrd="0" destOrd="0" presId="urn:microsoft.com/office/officeart/2005/8/layout/pyramid1"/>
    <dgm:cxn modelId="{940BEC97-160E-44F2-98C1-C08DCE578447}" type="presParOf" srcId="{5D2F3673-BD54-4A1F-B611-5DC21FF30DFF}" destId="{BA689E57-463F-4B68-925D-A34967CE9CDE}" srcOrd="1" destOrd="0" presId="urn:microsoft.com/office/officeart/2005/8/layout/pyramid1"/>
    <dgm:cxn modelId="{817C7F35-B110-468C-9D3A-302B9623E8EA}" type="presParOf" srcId="{0016067F-CCBC-4C08-BA03-4AECA6353BAB}" destId="{F4FD7FE2-5B73-45FA-ACD7-89A7FC3B8180}" srcOrd="1" destOrd="0" presId="urn:microsoft.com/office/officeart/2005/8/layout/pyramid1"/>
    <dgm:cxn modelId="{BF90571A-418D-4FF0-B2B1-BFA4DDA38ABB}" type="presParOf" srcId="{F4FD7FE2-5B73-45FA-ACD7-89A7FC3B8180}" destId="{0B933365-8554-4DE0-91E0-54ED2490D5C2}" srcOrd="0" destOrd="0" presId="urn:microsoft.com/office/officeart/2005/8/layout/pyramid1"/>
    <dgm:cxn modelId="{E0A1984C-99F7-4CAB-959B-10789C615721}" type="presParOf" srcId="{F4FD7FE2-5B73-45FA-ACD7-89A7FC3B8180}" destId="{5D860DDE-D7C2-4D17-A885-B623874653C9}" srcOrd="1" destOrd="0" presId="urn:microsoft.com/office/officeart/2005/8/layout/pyramid1"/>
    <dgm:cxn modelId="{73CEE642-0B6B-4070-8538-5A8B8B717CBB}" type="presParOf" srcId="{0016067F-CCBC-4C08-BA03-4AECA6353BAB}" destId="{BD6AE89E-14A8-4D58-B71D-94E58A9812A5}" srcOrd="2" destOrd="0" presId="urn:microsoft.com/office/officeart/2005/8/layout/pyramid1"/>
    <dgm:cxn modelId="{625BF878-32C2-4118-A13D-4A4B53BE046F}" type="presParOf" srcId="{BD6AE89E-14A8-4D58-B71D-94E58A9812A5}" destId="{A43A61AB-2BAD-4768-A657-9200499FFCFE}" srcOrd="0" destOrd="0" presId="urn:microsoft.com/office/officeart/2005/8/layout/pyramid1"/>
    <dgm:cxn modelId="{8E9F47D8-FDD3-47A0-A64F-E8E61EB26621}" type="presParOf" srcId="{BD6AE89E-14A8-4D58-B71D-94E58A9812A5}" destId="{54CA91AD-D57B-43F2-8C25-49CC9D91CB44}" srcOrd="1" destOrd="0" presId="urn:microsoft.com/office/officeart/2005/8/layout/pyramid1"/>
    <dgm:cxn modelId="{782DE5F7-7F3E-4C06-92F6-D77B09C8C724}" type="presParOf" srcId="{0016067F-CCBC-4C08-BA03-4AECA6353BAB}" destId="{DADB7F85-B437-4A80-867A-ECB8CFB0F3B1}" srcOrd="3" destOrd="0" presId="urn:microsoft.com/office/officeart/2005/8/layout/pyramid1"/>
    <dgm:cxn modelId="{21A7416E-4472-467A-AADE-E99206297CCE}" type="presParOf" srcId="{DADB7F85-B437-4A80-867A-ECB8CFB0F3B1}" destId="{4E6EDA49-E473-4A9A-8D02-62AC770F74D9}" srcOrd="0" destOrd="0" presId="urn:microsoft.com/office/officeart/2005/8/layout/pyramid1"/>
    <dgm:cxn modelId="{92234BAA-D319-436A-92A1-472E43EE013E}" type="presParOf" srcId="{DADB7F85-B437-4A80-867A-ECB8CFB0F3B1}" destId="{DC609702-164C-40AE-9E00-3794970CB06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68313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E592D-CF7A-45C2-9A6A-D1B70CDF84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8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George\3&#39178;&#31934;&#33988;&#37555;\&#31934;&#33775;\&#26377;&#36889;&#31278;&#26381;&#21209;.mpe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wmf"/><Relationship Id="rId4" Type="http://schemas.openxmlformats.org/officeDocument/2006/relationships/oleObject" Target="../embeddings/Microsoft_Word_97_-_2003___1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8.wmf"/><Relationship Id="rId4" Type="http://schemas.openxmlformats.org/officeDocument/2006/relationships/oleObject" Target="../embeddings/Microsoft_Word_97_-_2003___2.doc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0.wmf"/><Relationship Id="rId4" Type="http://schemas.openxmlformats.org/officeDocument/2006/relationships/oleObject" Target="../embeddings/Microsoft_Word_97_-_2003___3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9AE3F-6A8F-4F49-A86B-0CF99E7D536F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83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133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六、策略知識管理應用領域之一：</a:t>
            </a:r>
            <a:br>
              <a:rPr lang="zh-TW" altLang="en-US" smtClean="0"/>
            </a:br>
            <a:r>
              <a:rPr lang="zh-TW" altLang="en-US" smtClean="0"/>
              <a:t>策略管理的知識管理</a:t>
            </a:r>
          </a:p>
        </p:txBody>
      </p:sp>
      <p:pic>
        <p:nvPicPr>
          <p:cNvPr id="330756" name="Picture 1030" descr="j022374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343650" y="3213100"/>
            <a:ext cx="1312863" cy="19478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B060C-8FB9-4FBA-A6F0-FFFE6A059264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339971" name="Rectangle 2"/>
          <p:cNvSpPr>
            <a:spLocks noChangeArrowheads="1"/>
          </p:cNvSpPr>
          <p:nvPr/>
        </p:nvSpPr>
        <p:spPr bwMode="auto">
          <a:xfrm>
            <a:off x="323850" y="0"/>
            <a:ext cx="8820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「策略管理」如何搭配</a:t>
            </a:r>
            <a:r>
              <a:rPr lang="en-US" altLang="zh-TW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AB</a:t>
            </a:r>
            <a:r>
              <a:rPr lang="zh-TW" altLang="en-US" sz="36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型知識轉化機制</a:t>
            </a:r>
          </a:p>
        </p:txBody>
      </p:sp>
      <p:pic>
        <p:nvPicPr>
          <p:cNvPr id="339972" name="Picture 3" descr="sisp091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1752600" y="1143000"/>
            <a:ext cx="6934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9973" name="Rectangle 4"/>
          <p:cNvSpPr>
            <a:spLocks noChangeArrowheads="1"/>
          </p:cNvSpPr>
          <p:nvPr/>
        </p:nvSpPr>
        <p:spPr bwMode="auto">
          <a:xfrm>
            <a:off x="395288" y="908050"/>
            <a:ext cx="8424862" cy="534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74" name="Text Box 5"/>
          <p:cNvSpPr txBox="1">
            <a:spLocks noChangeArrowheads="1"/>
          </p:cNvSpPr>
          <p:nvPr/>
        </p:nvSpPr>
        <p:spPr bwMode="auto">
          <a:xfrm>
            <a:off x="1295400" y="1143000"/>
            <a:ext cx="412750" cy="1190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問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39975" name="Text Box 6"/>
          <p:cNvSpPr txBox="1">
            <a:spLocks noChangeArrowheads="1"/>
          </p:cNvSpPr>
          <p:nvPr/>
        </p:nvSpPr>
        <p:spPr bwMode="auto">
          <a:xfrm>
            <a:off x="1295400" y="2438400"/>
            <a:ext cx="412750" cy="119062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擬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39976" name="Text Box 7"/>
          <p:cNvSpPr txBox="1">
            <a:spLocks noChangeArrowheads="1"/>
          </p:cNvSpPr>
          <p:nvPr/>
        </p:nvSpPr>
        <p:spPr bwMode="auto">
          <a:xfrm>
            <a:off x="1295400" y="3733800"/>
            <a:ext cx="412750" cy="173990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9977" name="Text Box 8"/>
          <p:cNvSpPr txBox="1">
            <a:spLocks noChangeArrowheads="1"/>
          </p:cNvSpPr>
          <p:nvPr/>
        </p:nvSpPr>
        <p:spPr bwMode="auto">
          <a:xfrm>
            <a:off x="685800" y="990600"/>
            <a:ext cx="536575" cy="2225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一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(A)</a:t>
            </a:r>
          </a:p>
        </p:txBody>
      </p:sp>
      <p:sp>
        <p:nvSpPr>
          <p:cNvPr id="339978" name="Text Box 9"/>
          <p:cNvSpPr txBox="1">
            <a:spLocks noChangeArrowheads="1"/>
          </p:cNvSpPr>
          <p:nvPr/>
        </p:nvSpPr>
        <p:spPr bwMode="auto">
          <a:xfrm>
            <a:off x="685800" y="3276600"/>
            <a:ext cx="522288" cy="22256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二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(B)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048000" y="1828800"/>
            <a:ext cx="3862388" cy="3276600"/>
            <a:chOff x="1568" y="1824"/>
            <a:chExt cx="2433" cy="2064"/>
          </a:xfrm>
        </p:grpSpPr>
        <p:sp>
          <p:nvSpPr>
            <p:cNvPr id="339980" name="Rectangle 35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340002" name="Rectangle 37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40003" name="Line 38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0004" name="Line 39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39982" name="Text Box 40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339983" name="Text Box 41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339984" name="Text Box 42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339985" name="Text Box 43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339986" name="Text Box 44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339987" name="Text Box 45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9988" name="Text Box 46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339989" name="Text Box 47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339990" name="Text Box 48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339991" name="Text Box 49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339992" name="Text Box 50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339993" name="Text Box 51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339994" name="AutoShape 52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9995" name="Text Box 53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339996" name="Text Box 54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339997" name="AutoShape 55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9998" name="Rectangle 56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339999" name="AutoShape 57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0000" name="Text Box 58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0001" name="Rectangle 59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EA888-0760-40FC-8BB2-913D4B972343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40995" name="Rectangle 4"/>
          <p:cNvSpPr>
            <a:spLocks noChangeArrowheads="1"/>
          </p:cNvSpPr>
          <p:nvPr/>
        </p:nvSpPr>
        <p:spPr bwMode="auto">
          <a:xfrm>
            <a:off x="468313" y="908050"/>
            <a:ext cx="8351837" cy="534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0996" name="Rectangle 2"/>
          <p:cNvSpPr>
            <a:spLocks noChangeArrowheads="1"/>
          </p:cNvSpPr>
          <p:nvPr/>
        </p:nvSpPr>
        <p:spPr bwMode="auto">
          <a:xfrm>
            <a:off x="323850" y="0"/>
            <a:ext cx="864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「策略管理」如何搭配</a:t>
            </a:r>
            <a:r>
              <a:rPr lang="en-US" altLang="zh-TW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心智互動 </a:t>
            </a:r>
            <a:r>
              <a:rPr lang="en-US" altLang="zh-TW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知識轉化</a:t>
            </a:r>
            <a:r>
              <a:rPr lang="en-US" altLang="zh-TW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3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機制</a:t>
            </a:r>
          </a:p>
        </p:txBody>
      </p:sp>
      <p:sp>
        <p:nvSpPr>
          <p:cNvPr id="340998" name="Text Box 5"/>
          <p:cNvSpPr txBox="1">
            <a:spLocks noChangeArrowheads="1"/>
          </p:cNvSpPr>
          <p:nvPr/>
        </p:nvSpPr>
        <p:spPr bwMode="auto">
          <a:xfrm>
            <a:off x="1295400" y="1143000"/>
            <a:ext cx="412750" cy="1190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問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40999" name="Text Box 6"/>
          <p:cNvSpPr txBox="1">
            <a:spLocks noChangeArrowheads="1"/>
          </p:cNvSpPr>
          <p:nvPr/>
        </p:nvSpPr>
        <p:spPr bwMode="auto">
          <a:xfrm>
            <a:off x="1295400" y="2438400"/>
            <a:ext cx="412750" cy="119062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擬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41000" name="Text Box 7"/>
          <p:cNvSpPr txBox="1">
            <a:spLocks noChangeArrowheads="1"/>
          </p:cNvSpPr>
          <p:nvPr/>
        </p:nvSpPr>
        <p:spPr bwMode="auto">
          <a:xfrm>
            <a:off x="1295400" y="3733800"/>
            <a:ext cx="412750" cy="173990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41001" name="Text Box 8"/>
          <p:cNvSpPr txBox="1">
            <a:spLocks noChangeArrowheads="1"/>
          </p:cNvSpPr>
          <p:nvPr/>
        </p:nvSpPr>
        <p:spPr bwMode="auto">
          <a:xfrm>
            <a:off x="685800" y="990600"/>
            <a:ext cx="536575" cy="2225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一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(A)</a:t>
            </a:r>
          </a:p>
        </p:txBody>
      </p:sp>
      <p:sp>
        <p:nvSpPr>
          <p:cNvPr id="341002" name="Text Box 9"/>
          <p:cNvSpPr txBox="1">
            <a:spLocks noChangeArrowheads="1"/>
          </p:cNvSpPr>
          <p:nvPr/>
        </p:nvSpPr>
        <p:spPr bwMode="auto">
          <a:xfrm>
            <a:off x="685800" y="3276600"/>
            <a:ext cx="522288" cy="22256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二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(B)</a:t>
            </a:r>
          </a:p>
        </p:txBody>
      </p:sp>
      <p:sp>
        <p:nvSpPr>
          <p:cNvPr id="75" name="Rectangle 72"/>
          <p:cNvSpPr>
            <a:spLocks noChangeArrowheads="1"/>
          </p:cNvSpPr>
          <p:nvPr/>
        </p:nvSpPr>
        <p:spPr bwMode="auto">
          <a:xfrm>
            <a:off x="1266460" y="1028700"/>
            <a:ext cx="7391400" cy="4495800"/>
          </a:xfrm>
          <a:prstGeom prst="rect">
            <a:avLst/>
          </a:prstGeom>
          <a:solidFill>
            <a:schemeClr val="bg2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76" name="Group 3"/>
          <p:cNvGrpSpPr>
            <a:grpSpLocks/>
          </p:cNvGrpSpPr>
          <p:nvPr/>
        </p:nvGrpSpPr>
        <p:grpSpPr bwMode="auto">
          <a:xfrm>
            <a:off x="1395048" y="1135063"/>
            <a:ext cx="7186613" cy="4237038"/>
            <a:chOff x="657" y="1027"/>
            <a:chExt cx="4527" cy="2669"/>
          </a:xfrm>
        </p:grpSpPr>
        <p:sp>
          <p:nvSpPr>
            <p:cNvPr id="77" name="Oval 33"/>
            <p:cNvSpPr>
              <a:spLocks noChangeArrowheads="1"/>
            </p:cNvSpPr>
            <p:nvPr/>
          </p:nvSpPr>
          <p:spPr bwMode="auto">
            <a:xfrm>
              <a:off x="901" y="1237"/>
              <a:ext cx="3670" cy="2459"/>
            </a:xfrm>
            <a:prstGeom prst="ellipse">
              <a:avLst/>
            </a:prstGeom>
            <a:solidFill>
              <a:schemeClr val="accent5">
                <a:lumMod val="25000"/>
              </a:schemeClr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78" name="Arc 4"/>
            <p:cNvSpPr>
              <a:spLocks/>
            </p:cNvSpPr>
            <p:nvPr/>
          </p:nvSpPr>
          <p:spPr bwMode="auto">
            <a:xfrm flipH="1">
              <a:off x="1506" y="1878"/>
              <a:ext cx="2377" cy="391"/>
            </a:xfrm>
            <a:custGeom>
              <a:avLst/>
              <a:gdLst>
                <a:gd name="T0" fmla="*/ 0 w 38163"/>
                <a:gd name="T1" fmla="*/ 0 h 21600"/>
                <a:gd name="T2" fmla="*/ 0 w 38163"/>
                <a:gd name="T3" fmla="*/ 0 h 21600"/>
                <a:gd name="T4" fmla="*/ 0 w 38163"/>
                <a:gd name="T5" fmla="*/ 0 h 21600"/>
                <a:gd name="T6" fmla="*/ 0 60000 65536"/>
                <a:gd name="T7" fmla="*/ 0 60000 65536"/>
                <a:gd name="T8" fmla="*/ 0 60000 65536"/>
                <a:gd name="T9" fmla="*/ 0 w 38163"/>
                <a:gd name="T10" fmla="*/ 0 h 21600"/>
                <a:gd name="T11" fmla="*/ 38163 w 38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163" h="21600" fill="none" extrusionOk="0">
                  <a:moveTo>
                    <a:pt x="0" y="13891"/>
                  </a:moveTo>
                  <a:cubicBezTo>
                    <a:pt x="3196" y="5525"/>
                    <a:pt x="11222" y="-1"/>
                    <a:pt x="20178" y="0"/>
                  </a:cubicBezTo>
                  <a:cubicBezTo>
                    <a:pt x="27408" y="0"/>
                    <a:pt x="34159" y="3617"/>
                    <a:pt x="38163" y="9637"/>
                  </a:cubicBezTo>
                </a:path>
                <a:path w="38163" h="21600" stroke="0" extrusionOk="0">
                  <a:moveTo>
                    <a:pt x="0" y="13891"/>
                  </a:moveTo>
                  <a:cubicBezTo>
                    <a:pt x="3196" y="5525"/>
                    <a:pt x="11222" y="-1"/>
                    <a:pt x="20178" y="0"/>
                  </a:cubicBezTo>
                  <a:cubicBezTo>
                    <a:pt x="27408" y="0"/>
                    <a:pt x="34159" y="3617"/>
                    <a:pt x="38163" y="9637"/>
                  </a:cubicBezTo>
                  <a:lnTo>
                    <a:pt x="20178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79" name="Arc 5"/>
            <p:cNvSpPr>
              <a:spLocks/>
            </p:cNvSpPr>
            <p:nvPr/>
          </p:nvSpPr>
          <p:spPr bwMode="auto">
            <a:xfrm flipH="1">
              <a:off x="1506" y="1901"/>
              <a:ext cx="2344" cy="379"/>
            </a:xfrm>
            <a:custGeom>
              <a:avLst/>
              <a:gdLst>
                <a:gd name="T0" fmla="*/ 0 w 38877"/>
                <a:gd name="T1" fmla="*/ 0 h 21600"/>
                <a:gd name="T2" fmla="*/ 0 w 38877"/>
                <a:gd name="T3" fmla="*/ 0 h 21600"/>
                <a:gd name="T4" fmla="*/ 0 w 38877"/>
                <a:gd name="T5" fmla="*/ 0 h 21600"/>
                <a:gd name="T6" fmla="*/ 0 60000 65536"/>
                <a:gd name="T7" fmla="*/ 0 60000 65536"/>
                <a:gd name="T8" fmla="*/ 0 60000 65536"/>
                <a:gd name="T9" fmla="*/ 0 w 38877"/>
                <a:gd name="T10" fmla="*/ 0 h 21600"/>
                <a:gd name="T11" fmla="*/ 38877 w 3887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877" h="21600" fill="none" extrusionOk="0">
                  <a:moveTo>
                    <a:pt x="-1" y="14631"/>
                  </a:moveTo>
                  <a:cubicBezTo>
                    <a:pt x="2981" y="5882"/>
                    <a:pt x="11201" y="-1"/>
                    <a:pt x="20445" y="0"/>
                  </a:cubicBezTo>
                  <a:cubicBezTo>
                    <a:pt x="27970" y="0"/>
                    <a:pt x="34953" y="3916"/>
                    <a:pt x="38877" y="10338"/>
                  </a:cubicBezTo>
                </a:path>
                <a:path w="38877" h="21600" stroke="0" extrusionOk="0">
                  <a:moveTo>
                    <a:pt x="-1" y="14631"/>
                  </a:moveTo>
                  <a:cubicBezTo>
                    <a:pt x="2981" y="5882"/>
                    <a:pt x="11201" y="-1"/>
                    <a:pt x="20445" y="0"/>
                  </a:cubicBezTo>
                  <a:cubicBezTo>
                    <a:pt x="27970" y="0"/>
                    <a:pt x="34953" y="3916"/>
                    <a:pt x="38877" y="10338"/>
                  </a:cubicBezTo>
                  <a:lnTo>
                    <a:pt x="204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0" name="Arc 6"/>
            <p:cNvSpPr>
              <a:spLocks/>
            </p:cNvSpPr>
            <p:nvPr/>
          </p:nvSpPr>
          <p:spPr bwMode="auto">
            <a:xfrm flipV="1">
              <a:off x="2554" y="2285"/>
              <a:ext cx="1425" cy="404"/>
            </a:xfrm>
            <a:custGeom>
              <a:avLst/>
              <a:gdLst>
                <a:gd name="T0" fmla="*/ 0 w 21600"/>
                <a:gd name="T1" fmla="*/ 0 h 21301"/>
                <a:gd name="T2" fmla="*/ 0 w 21600"/>
                <a:gd name="T3" fmla="*/ 0 h 21301"/>
                <a:gd name="T4" fmla="*/ 0 w 21600"/>
                <a:gd name="T5" fmla="*/ 0 h 2130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301"/>
                <a:gd name="T11" fmla="*/ 21600 w 21600"/>
                <a:gd name="T12" fmla="*/ 21301 h 21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301" fill="none" extrusionOk="0">
                  <a:moveTo>
                    <a:pt x="3582" y="0"/>
                  </a:moveTo>
                  <a:cubicBezTo>
                    <a:pt x="13983" y="1749"/>
                    <a:pt x="21600" y="10754"/>
                    <a:pt x="21600" y="21301"/>
                  </a:cubicBezTo>
                </a:path>
                <a:path w="21600" h="21301" stroke="0" extrusionOk="0">
                  <a:moveTo>
                    <a:pt x="3582" y="0"/>
                  </a:moveTo>
                  <a:cubicBezTo>
                    <a:pt x="13983" y="1749"/>
                    <a:pt x="21600" y="10754"/>
                    <a:pt x="21600" y="21301"/>
                  </a:cubicBezTo>
                  <a:lnTo>
                    <a:pt x="0" y="2130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1" name="Arc 7"/>
            <p:cNvSpPr>
              <a:spLocks/>
            </p:cNvSpPr>
            <p:nvPr/>
          </p:nvSpPr>
          <p:spPr bwMode="auto">
            <a:xfrm flipV="1">
              <a:off x="2804" y="2270"/>
              <a:ext cx="1109" cy="334"/>
            </a:xfrm>
            <a:custGeom>
              <a:avLst/>
              <a:gdLst>
                <a:gd name="T0" fmla="*/ 0 w 21599"/>
                <a:gd name="T1" fmla="*/ 0 h 19153"/>
                <a:gd name="T2" fmla="*/ 0 w 21599"/>
                <a:gd name="T3" fmla="*/ 0 h 19153"/>
                <a:gd name="T4" fmla="*/ 0 w 21599"/>
                <a:gd name="T5" fmla="*/ 0 h 19153"/>
                <a:gd name="T6" fmla="*/ 0 60000 65536"/>
                <a:gd name="T7" fmla="*/ 0 60000 65536"/>
                <a:gd name="T8" fmla="*/ 0 60000 65536"/>
                <a:gd name="T9" fmla="*/ 0 w 21599"/>
                <a:gd name="T10" fmla="*/ 0 h 19153"/>
                <a:gd name="T11" fmla="*/ 21599 w 21599"/>
                <a:gd name="T12" fmla="*/ 19153 h 191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99" h="19153" fill="none" extrusionOk="0">
                  <a:moveTo>
                    <a:pt x="9986" y="-1"/>
                  </a:moveTo>
                  <a:cubicBezTo>
                    <a:pt x="17057" y="3686"/>
                    <a:pt x="21522" y="10970"/>
                    <a:pt x="21598" y="18945"/>
                  </a:cubicBezTo>
                </a:path>
                <a:path w="21599" h="19153" stroke="0" extrusionOk="0">
                  <a:moveTo>
                    <a:pt x="9986" y="-1"/>
                  </a:moveTo>
                  <a:cubicBezTo>
                    <a:pt x="17057" y="3686"/>
                    <a:pt x="21522" y="10970"/>
                    <a:pt x="21598" y="18945"/>
                  </a:cubicBezTo>
                  <a:lnTo>
                    <a:pt x="0" y="1915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2" name="Freeform 8"/>
            <p:cNvSpPr>
              <a:spLocks/>
            </p:cNvSpPr>
            <p:nvPr/>
          </p:nvSpPr>
          <p:spPr bwMode="auto">
            <a:xfrm>
              <a:off x="3848" y="2157"/>
              <a:ext cx="64" cy="118"/>
            </a:xfrm>
            <a:custGeom>
              <a:avLst/>
              <a:gdLst>
                <a:gd name="T0" fmla="*/ 0 w 49"/>
                <a:gd name="T1" fmla="*/ 0 h 98"/>
                <a:gd name="T2" fmla="*/ 551 w 49"/>
                <a:gd name="T3" fmla="*/ 285 h 98"/>
                <a:gd name="T4" fmla="*/ 714 w 49"/>
                <a:gd name="T5" fmla="*/ 627 h 98"/>
                <a:gd name="T6" fmla="*/ 0 60000 65536"/>
                <a:gd name="T7" fmla="*/ 0 60000 65536"/>
                <a:gd name="T8" fmla="*/ 0 60000 65536"/>
                <a:gd name="T9" fmla="*/ 0 w 49"/>
                <a:gd name="T10" fmla="*/ 0 h 98"/>
                <a:gd name="T11" fmla="*/ 49 w 49"/>
                <a:gd name="T12" fmla="*/ 98 h 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98">
                  <a:moveTo>
                    <a:pt x="0" y="0"/>
                  </a:moveTo>
                  <a:cubicBezTo>
                    <a:pt x="15" y="14"/>
                    <a:pt x="30" y="29"/>
                    <a:pt x="38" y="45"/>
                  </a:cubicBezTo>
                  <a:cubicBezTo>
                    <a:pt x="46" y="61"/>
                    <a:pt x="47" y="87"/>
                    <a:pt x="49" y="98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3" name="Freeform 9"/>
            <p:cNvSpPr>
              <a:spLocks/>
            </p:cNvSpPr>
            <p:nvPr/>
          </p:nvSpPr>
          <p:spPr bwMode="auto">
            <a:xfrm>
              <a:off x="3887" y="2131"/>
              <a:ext cx="95" cy="168"/>
            </a:xfrm>
            <a:custGeom>
              <a:avLst/>
              <a:gdLst>
                <a:gd name="T0" fmla="*/ 0 w 159"/>
                <a:gd name="T1" fmla="*/ 0 h 377"/>
                <a:gd name="T2" fmla="*/ 1 w 159"/>
                <a:gd name="T3" fmla="*/ 0 h 377"/>
                <a:gd name="T4" fmla="*/ 1 w 159"/>
                <a:gd name="T5" fmla="*/ 0 h 377"/>
                <a:gd name="T6" fmla="*/ 1 w 159"/>
                <a:gd name="T7" fmla="*/ 0 h 377"/>
                <a:gd name="T8" fmla="*/ 1 w 159"/>
                <a:gd name="T9" fmla="*/ 0 h 3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9"/>
                <a:gd name="T16" fmla="*/ 0 h 377"/>
                <a:gd name="T17" fmla="*/ 159 w 159"/>
                <a:gd name="T18" fmla="*/ 377 h 3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9" h="377">
                  <a:moveTo>
                    <a:pt x="0" y="0"/>
                  </a:moveTo>
                  <a:cubicBezTo>
                    <a:pt x="24" y="26"/>
                    <a:pt x="51" y="53"/>
                    <a:pt x="71" y="83"/>
                  </a:cubicBezTo>
                  <a:cubicBezTo>
                    <a:pt x="91" y="113"/>
                    <a:pt x="108" y="144"/>
                    <a:pt x="122" y="179"/>
                  </a:cubicBezTo>
                  <a:cubicBezTo>
                    <a:pt x="136" y="214"/>
                    <a:pt x="149" y="261"/>
                    <a:pt x="154" y="294"/>
                  </a:cubicBezTo>
                  <a:cubicBezTo>
                    <a:pt x="159" y="327"/>
                    <a:pt x="154" y="360"/>
                    <a:pt x="154" y="377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4" name="Arc 10"/>
            <p:cNvSpPr>
              <a:spLocks/>
            </p:cNvSpPr>
            <p:nvPr/>
          </p:nvSpPr>
          <p:spPr bwMode="auto">
            <a:xfrm flipV="1">
              <a:off x="2333" y="2243"/>
              <a:ext cx="980" cy="424"/>
            </a:xfrm>
            <a:custGeom>
              <a:avLst/>
              <a:gdLst>
                <a:gd name="T0" fmla="*/ 0 w 16702"/>
                <a:gd name="T1" fmla="*/ 0 h 21600"/>
                <a:gd name="T2" fmla="*/ 0 w 16702"/>
                <a:gd name="T3" fmla="*/ 0 h 21600"/>
                <a:gd name="T4" fmla="*/ 0 w 16702"/>
                <a:gd name="T5" fmla="*/ 0 h 21600"/>
                <a:gd name="T6" fmla="*/ 0 60000 65536"/>
                <a:gd name="T7" fmla="*/ 0 60000 65536"/>
                <a:gd name="T8" fmla="*/ 0 60000 65536"/>
                <a:gd name="T9" fmla="*/ 0 w 16702"/>
                <a:gd name="T10" fmla="*/ 0 h 21600"/>
                <a:gd name="T11" fmla="*/ 16702 w 1670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02" h="21600" fill="none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477" y="0"/>
                    <a:pt x="13335" y="1073"/>
                    <a:pt x="16702" y="3104"/>
                  </a:cubicBezTo>
                </a:path>
                <a:path w="16702" h="21600" stroke="0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477" y="0"/>
                    <a:pt x="13335" y="1073"/>
                    <a:pt x="16702" y="3104"/>
                  </a:cubicBezTo>
                  <a:lnTo>
                    <a:pt x="55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5" name="Freeform 11"/>
            <p:cNvSpPr>
              <a:spLocks/>
            </p:cNvSpPr>
            <p:nvPr/>
          </p:nvSpPr>
          <p:spPr bwMode="auto">
            <a:xfrm>
              <a:off x="1773" y="2513"/>
              <a:ext cx="1013" cy="176"/>
            </a:xfrm>
            <a:custGeom>
              <a:avLst/>
              <a:gdLst>
                <a:gd name="T0" fmla="*/ 0 w 1689"/>
                <a:gd name="T1" fmla="*/ 0 h 397"/>
                <a:gd name="T2" fmla="*/ 1 w 1689"/>
                <a:gd name="T3" fmla="*/ 0 h 397"/>
                <a:gd name="T4" fmla="*/ 1 w 1689"/>
                <a:gd name="T5" fmla="*/ 0 h 397"/>
                <a:gd name="T6" fmla="*/ 2 w 1689"/>
                <a:gd name="T7" fmla="*/ 0 h 397"/>
                <a:gd name="T8" fmla="*/ 5 w 1689"/>
                <a:gd name="T9" fmla="*/ 0 h 397"/>
                <a:gd name="T10" fmla="*/ 8 w 1689"/>
                <a:gd name="T11" fmla="*/ 0 h 397"/>
                <a:gd name="T12" fmla="*/ 9 w 1689"/>
                <a:gd name="T13" fmla="*/ 0 h 397"/>
                <a:gd name="T14" fmla="*/ 10 w 1689"/>
                <a:gd name="T15" fmla="*/ 0 h 3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9"/>
                <a:gd name="T25" fmla="*/ 0 h 397"/>
                <a:gd name="T26" fmla="*/ 1689 w 1689"/>
                <a:gd name="T27" fmla="*/ 397 h 3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9" h="397">
                  <a:moveTo>
                    <a:pt x="0" y="0"/>
                  </a:moveTo>
                  <a:cubicBezTo>
                    <a:pt x="3" y="24"/>
                    <a:pt x="7" y="48"/>
                    <a:pt x="32" y="77"/>
                  </a:cubicBezTo>
                  <a:cubicBezTo>
                    <a:pt x="57" y="106"/>
                    <a:pt x="84" y="140"/>
                    <a:pt x="147" y="173"/>
                  </a:cubicBezTo>
                  <a:cubicBezTo>
                    <a:pt x="210" y="206"/>
                    <a:pt x="297" y="245"/>
                    <a:pt x="409" y="276"/>
                  </a:cubicBezTo>
                  <a:cubicBezTo>
                    <a:pt x="521" y="307"/>
                    <a:pt x="680" y="340"/>
                    <a:pt x="819" y="359"/>
                  </a:cubicBezTo>
                  <a:cubicBezTo>
                    <a:pt x="958" y="378"/>
                    <a:pt x="1129" y="385"/>
                    <a:pt x="1241" y="391"/>
                  </a:cubicBezTo>
                  <a:cubicBezTo>
                    <a:pt x="1353" y="397"/>
                    <a:pt x="1416" y="397"/>
                    <a:pt x="1491" y="397"/>
                  </a:cubicBezTo>
                  <a:cubicBezTo>
                    <a:pt x="1566" y="397"/>
                    <a:pt x="1656" y="392"/>
                    <a:pt x="1689" y="391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6" name="Freeform 12"/>
            <p:cNvSpPr>
              <a:spLocks/>
            </p:cNvSpPr>
            <p:nvPr/>
          </p:nvSpPr>
          <p:spPr bwMode="auto">
            <a:xfrm>
              <a:off x="1768" y="2391"/>
              <a:ext cx="243" cy="126"/>
            </a:xfrm>
            <a:custGeom>
              <a:avLst/>
              <a:gdLst>
                <a:gd name="T0" fmla="*/ 2 w 404"/>
                <a:gd name="T1" fmla="*/ 0 h 282"/>
                <a:gd name="T2" fmla="*/ 2 w 404"/>
                <a:gd name="T3" fmla="*/ 0 h 282"/>
                <a:gd name="T4" fmla="*/ 1 w 404"/>
                <a:gd name="T5" fmla="*/ 0 h 282"/>
                <a:gd name="T6" fmla="*/ 1 w 404"/>
                <a:gd name="T7" fmla="*/ 0 h 282"/>
                <a:gd name="T8" fmla="*/ 1 w 404"/>
                <a:gd name="T9" fmla="*/ 0 h 282"/>
                <a:gd name="T10" fmla="*/ 1 w 404"/>
                <a:gd name="T11" fmla="*/ 0 h 282"/>
                <a:gd name="T12" fmla="*/ 1 w 404"/>
                <a:gd name="T13" fmla="*/ 0 h 282"/>
                <a:gd name="T14" fmla="*/ 0 w 404"/>
                <a:gd name="T15" fmla="*/ 0 h 2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4"/>
                <a:gd name="T25" fmla="*/ 0 h 282"/>
                <a:gd name="T26" fmla="*/ 404 w 404"/>
                <a:gd name="T27" fmla="*/ 282 h 2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4" h="282">
                  <a:moveTo>
                    <a:pt x="404" y="0"/>
                  </a:moveTo>
                  <a:cubicBezTo>
                    <a:pt x="386" y="5"/>
                    <a:pt x="320" y="21"/>
                    <a:pt x="288" y="32"/>
                  </a:cubicBezTo>
                  <a:cubicBezTo>
                    <a:pt x="256" y="43"/>
                    <a:pt x="239" y="52"/>
                    <a:pt x="212" y="64"/>
                  </a:cubicBezTo>
                  <a:cubicBezTo>
                    <a:pt x="185" y="76"/>
                    <a:pt x="152" y="89"/>
                    <a:pt x="128" y="103"/>
                  </a:cubicBezTo>
                  <a:cubicBezTo>
                    <a:pt x="104" y="117"/>
                    <a:pt x="87" y="134"/>
                    <a:pt x="71" y="147"/>
                  </a:cubicBezTo>
                  <a:cubicBezTo>
                    <a:pt x="55" y="160"/>
                    <a:pt x="43" y="159"/>
                    <a:pt x="32" y="179"/>
                  </a:cubicBezTo>
                  <a:cubicBezTo>
                    <a:pt x="21" y="199"/>
                    <a:pt x="12" y="256"/>
                    <a:pt x="7" y="269"/>
                  </a:cubicBezTo>
                  <a:cubicBezTo>
                    <a:pt x="2" y="282"/>
                    <a:pt x="1" y="259"/>
                    <a:pt x="0" y="256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7" name="Freeform 13"/>
            <p:cNvSpPr>
              <a:spLocks/>
            </p:cNvSpPr>
            <p:nvPr/>
          </p:nvSpPr>
          <p:spPr bwMode="auto">
            <a:xfrm>
              <a:off x="1813" y="2383"/>
              <a:ext cx="524" cy="272"/>
            </a:xfrm>
            <a:custGeom>
              <a:avLst/>
              <a:gdLst>
                <a:gd name="T0" fmla="*/ 4 w 874"/>
                <a:gd name="T1" fmla="*/ 0 h 614"/>
                <a:gd name="T2" fmla="*/ 4 w 874"/>
                <a:gd name="T3" fmla="*/ 0 h 614"/>
                <a:gd name="T4" fmla="*/ 2 w 874"/>
                <a:gd name="T5" fmla="*/ 0 h 614"/>
                <a:gd name="T6" fmla="*/ 1 w 874"/>
                <a:gd name="T7" fmla="*/ 0 h 614"/>
                <a:gd name="T8" fmla="*/ 1 w 874"/>
                <a:gd name="T9" fmla="*/ 0 h 614"/>
                <a:gd name="T10" fmla="*/ 1 w 874"/>
                <a:gd name="T11" fmla="*/ 0 h 614"/>
                <a:gd name="T12" fmla="*/ 1 w 874"/>
                <a:gd name="T13" fmla="*/ 0 h 614"/>
                <a:gd name="T14" fmla="*/ 1 w 874"/>
                <a:gd name="T15" fmla="*/ 0 h 614"/>
                <a:gd name="T16" fmla="*/ 1 w 874"/>
                <a:gd name="T17" fmla="*/ 0 h 614"/>
                <a:gd name="T18" fmla="*/ 1 w 874"/>
                <a:gd name="T19" fmla="*/ 0 h 614"/>
                <a:gd name="T20" fmla="*/ 1 w 874"/>
                <a:gd name="T21" fmla="*/ 0 h 614"/>
                <a:gd name="T22" fmla="*/ 2 w 874"/>
                <a:gd name="T23" fmla="*/ 0 h 614"/>
                <a:gd name="T24" fmla="*/ 3 w 874"/>
                <a:gd name="T25" fmla="*/ 0 h 614"/>
                <a:gd name="T26" fmla="*/ 4 w 874"/>
                <a:gd name="T27" fmla="*/ 0 h 614"/>
                <a:gd name="T28" fmla="*/ 5 w 874"/>
                <a:gd name="T29" fmla="*/ 0 h 6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74"/>
                <a:gd name="T46" fmla="*/ 0 h 614"/>
                <a:gd name="T47" fmla="*/ 874 w 874"/>
                <a:gd name="T48" fmla="*/ 614 h 6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74" h="614">
                  <a:moveTo>
                    <a:pt x="694" y="0"/>
                  </a:moveTo>
                  <a:cubicBezTo>
                    <a:pt x="673" y="2"/>
                    <a:pt x="611" y="7"/>
                    <a:pt x="566" y="13"/>
                  </a:cubicBezTo>
                  <a:cubicBezTo>
                    <a:pt x="521" y="19"/>
                    <a:pt x="479" y="25"/>
                    <a:pt x="426" y="38"/>
                  </a:cubicBezTo>
                  <a:cubicBezTo>
                    <a:pt x="373" y="51"/>
                    <a:pt x="294" y="74"/>
                    <a:pt x="246" y="90"/>
                  </a:cubicBezTo>
                  <a:cubicBezTo>
                    <a:pt x="198" y="106"/>
                    <a:pt x="168" y="118"/>
                    <a:pt x="138" y="134"/>
                  </a:cubicBezTo>
                  <a:cubicBezTo>
                    <a:pt x="108" y="150"/>
                    <a:pt x="86" y="171"/>
                    <a:pt x="67" y="186"/>
                  </a:cubicBezTo>
                  <a:cubicBezTo>
                    <a:pt x="48" y="201"/>
                    <a:pt x="33" y="205"/>
                    <a:pt x="22" y="224"/>
                  </a:cubicBezTo>
                  <a:cubicBezTo>
                    <a:pt x="11" y="243"/>
                    <a:pt x="0" y="278"/>
                    <a:pt x="3" y="301"/>
                  </a:cubicBezTo>
                  <a:cubicBezTo>
                    <a:pt x="6" y="324"/>
                    <a:pt x="21" y="343"/>
                    <a:pt x="42" y="365"/>
                  </a:cubicBezTo>
                  <a:cubicBezTo>
                    <a:pt x="63" y="387"/>
                    <a:pt x="98" y="415"/>
                    <a:pt x="131" y="435"/>
                  </a:cubicBezTo>
                  <a:cubicBezTo>
                    <a:pt x="164" y="455"/>
                    <a:pt x="206" y="472"/>
                    <a:pt x="240" y="486"/>
                  </a:cubicBezTo>
                  <a:cubicBezTo>
                    <a:pt x="274" y="500"/>
                    <a:pt x="291" y="505"/>
                    <a:pt x="336" y="518"/>
                  </a:cubicBezTo>
                  <a:cubicBezTo>
                    <a:pt x="381" y="531"/>
                    <a:pt x="451" y="551"/>
                    <a:pt x="509" y="563"/>
                  </a:cubicBezTo>
                  <a:cubicBezTo>
                    <a:pt x="567" y="575"/>
                    <a:pt x="621" y="581"/>
                    <a:pt x="682" y="589"/>
                  </a:cubicBezTo>
                  <a:cubicBezTo>
                    <a:pt x="743" y="597"/>
                    <a:pt x="834" y="609"/>
                    <a:pt x="874" y="614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8" name="Freeform 14"/>
            <p:cNvSpPr>
              <a:spLocks/>
            </p:cNvSpPr>
            <p:nvPr/>
          </p:nvSpPr>
          <p:spPr bwMode="auto">
            <a:xfrm>
              <a:off x="2011" y="2336"/>
              <a:ext cx="1626" cy="176"/>
            </a:xfrm>
            <a:custGeom>
              <a:avLst/>
              <a:gdLst>
                <a:gd name="T0" fmla="*/ 0 w 1232"/>
                <a:gd name="T1" fmla="*/ 312 h 145"/>
                <a:gd name="T2" fmla="*/ 1175 w 1232"/>
                <a:gd name="T3" fmla="*/ 194 h 145"/>
                <a:gd name="T4" fmla="*/ 3768 w 1232"/>
                <a:gd name="T5" fmla="*/ 72 h 145"/>
                <a:gd name="T6" fmla="*/ 7828 w 1232"/>
                <a:gd name="T7" fmla="*/ 0 h 145"/>
                <a:gd name="T8" fmla="*/ 11596 w 1232"/>
                <a:gd name="T9" fmla="*/ 87 h 145"/>
                <a:gd name="T10" fmla="*/ 15001 w 1232"/>
                <a:gd name="T11" fmla="*/ 295 h 145"/>
                <a:gd name="T12" fmla="*/ 17140 w 1232"/>
                <a:gd name="T13" fmla="*/ 543 h 145"/>
                <a:gd name="T14" fmla="*/ 18209 w 1232"/>
                <a:gd name="T15" fmla="*/ 691 h 145"/>
                <a:gd name="T16" fmla="*/ 19005 w 1232"/>
                <a:gd name="T17" fmla="*/ 853 h 145"/>
                <a:gd name="T18" fmla="*/ 19755 w 1232"/>
                <a:gd name="T19" fmla="*/ 1012 h 1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2"/>
                <a:gd name="T31" fmla="*/ 0 h 145"/>
                <a:gd name="T32" fmla="*/ 1232 w 1232"/>
                <a:gd name="T33" fmla="*/ 145 h 1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2" h="145">
                  <a:moveTo>
                    <a:pt x="0" y="45"/>
                  </a:moveTo>
                  <a:cubicBezTo>
                    <a:pt x="12" y="42"/>
                    <a:pt x="34" y="34"/>
                    <a:pt x="73" y="28"/>
                  </a:cubicBezTo>
                  <a:cubicBezTo>
                    <a:pt x="112" y="22"/>
                    <a:pt x="166" y="14"/>
                    <a:pt x="235" y="10"/>
                  </a:cubicBezTo>
                  <a:cubicBezTo>
                    <a:pt x="304" y="5"/>
                    <a:pt x="407" y="0"/>
                    <a:pt x="488" y="0"/>
                  </a:cubicBezTo>
                  <a:cubicBezTo>
                    <a:pt x="569" y="1"/>
                    <a:pt x="649" y="5"/>
                    <a:pt x="723" y="12"/>
                  </a:cubicBezTo>
                  <a:cubicBezTo>
                    <a:pt x="798" y="19"/>
                    <a:pt x="878" y="32"/>
                    <a:pt x="935" y="43"/>
                  </a:cubicBezTo>
                  <a:cubicBezTo>
                    <a:pt x="993" y="54"/>
                    <a:pt x="1036" y="69"/>
                    <a:pt x="1069" y="78"/>
                  </a:cubicBezTo>
                  <a:cubicBezTo>
                    <a:pt x="1102" y="87"/>
                    <a:pt x="1116" y="93"/>
                    <a:pt x="1136" y="100"/>
                  </a:cubicBezTo>
                  <a:cubicBezTo>
                    <a:pt x="1156" y="107"/>
                    <a:pt x="1170" y="116"/>
                    <a:pt x="1186" y="123"/>
                  </a:cubicBezTo>
                  <a:cubicBezTo>
                    <a:pt x="1202" y="130"/>
                    <a:pt x="1222" y="140"/>
                    <a:pt x="1232" y="14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89" name="Freeform 15"/>
            <p:cNvSpPr>
              <a:spLocks/>
            </p:cNvSpPr>
            <p:nvPr/>
          </p:nvSpPr>
          <p:spPr bwMode="auto">
            <a:xfrm>
              <a:off x="2225" y="2360"/>
              <a:ext cx="1386" cy="169"/>
            </a:xfrm>
            <a:custGeom>
              <a:avLst/>
              <a:gdLst>
                <a:gd name="T0" fmla="*/ 0 w 2310"/>
                <a:gd name="T1" fmla="*/ 0 h 385"/>
                <a:gd name="T2" fmla="*/ 1 w 2310"/>
                <a:gd name="T3" fmla="*/ 0 h 385"/>
                <a:gd name="T4" fmla="*/ 4 w 2310"/>
                <a:gd name="T5" fmla="*/ 0 h 385"/>
                <a:gd name="T6" fmla="*/ 7 w 2310"/>
                <a:gd name="T7" fmla="*/ 0 h 385"/>
                <a:gd name="T8" fmla="*/ 9 w 2310"/>
                <a:gd name="T9" fmla="*/ 0 h 385"/>
                <a:gd name="T10" fmla="*/ 11 w 2310"/>
                <a:gd name="T11" fmla="*/ 0 h 385"/>
                <a:gd name="T12" fmla="*/ 13 w 2310"/>
                <a:gd name="T13" fmla="*/ 0 h 385"/>
                <a:gd name="T14" fmla="*/ 14 w 2310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10"/>
                <a:gd name="T25" fmla="*/ 0 h 385"/>
                <a:gd name="T26" fmla="*/ 2310 w 2310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10" h="385">
                  <a:moveTo>
                    <a:pt x="0" y="52"/>
                  </a:moveTo>
                  <a:cubicBezTo>
                    <a:pt x="62" y="43"/>
                    <a:pt x="125" y="34"/>
                    <a:pt x="224" y="26"/>
                  </a:cubicBezTo>
                  <a:cubicBezTo>
                    <a:pt x="323" y="18"/>
                    <a:pt x="447" y="2"/>
                    <a:pt x="595" y="1"/>
                  </a:cubicBezTo>
                  <a:cubicBezTo>
                    <a:pt x="743" y="0"/>
                    <a:pt x="969" y="8"/>
                    <a:pt x="1114" y="20"/>
                  </a:cubicBezTo>
                  <a:cubicBezTo>
                    <a:pt x="1259" y="32"/>
                    <a:pt x="1348" y="48"/>
                    <a:pt x="1466" y="71"/>
                  </a:cubicBezTo>
                  <a:cubicBezTo>
                    <a:pt x="1584" y="94"/>
                    <a:pt x="1712" y="124"/>
                    <a:pt x="1824" y="161"/>
                  </a:cubicBezTo>
                  <a:cubicBezTo>
                    <a:pt x="1936" y="198"/>
                    <a:pt x="2057" y="258"/>
                    <a:pt x="2138" y="295"/>
                  </a:cubicBezTo>
                  <a:cubicBezTo>
                    <a:pt x="2219" y="332"/>
                    <a:pt x="2281" y="370"/>
                    <a:pt x="2310" y="38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0" name="Freeform 16"/>
            <p:cNvSpPr>
              <a:spLocks/>
            </p:cNvSpPr>
            <p:nvPr/>
          </p:nvSpPr>
          <p:spPr bwMode="auto">
            <a:xfrm>
              <a:off x="3232" y="2542"/>
              <a:ext cx="543" cy="444"/>
            </a:xfrm>
            <a:custGeom>
              <a:avLst/>
              <a:gdLst>
                <a:gd name="T0" fmla="*/ 0 w 411"/>
                <a:gd name="T1" fmla="*/ 2409 h 368"/>
                <a:gd name="T2" fmla="*/ 1651 w 411"/>
                <a:gd name="T3" fmla="*/ 2250 h 368"/>
                <a:gd name="T4" fmla="*/ 3028 w 411"/>
                <a:gd name="T5" fmla="*/ 2051 h 368"/>
                <a:gd name="T6" fmla="*/ 4504 w 411"/>
                <a:gd name="T7" fmla="*/ 1792 h 368"/>
                <a:gd name="T8" fmla="*/ 5661 w 411"/>
                <a:gd name="T9" fmla="*/ 1478 h 368"/>
                <a:gd name="T10" fmla="*/ 6175 w 411"/>
                <a:gd name="T11" fmla="*/ 1239 h 368"/>
                <a:gd name="T12" fmla="*/ 6478 w 411"/>
                <a:gd name="T13" fmla="*/ 1027 h 368"/>
                <a:gd name="T14" fmla="*/ 6653 w 411"/>
                <a:gd name="T15" fmla="*/ 690 h 368"/>
                <a:gd name="T16" fmla="*/ 6515 w 411"/>
                <a:gd name="T17" fmla="*/ 466 h 368"/>
                <a:gd name="T18" fmla="*/ 6120 w 411"/>
                <a:gd name="T19" fmla="*/ 258 h 368"/>
                <a:gd name="T20" fmla="*/ 5842 w 411"/>
                <a:gd name="T21" fmla="*/ 151 h 368"/>
                <a:gd name="T22" fmla="*/ 5299 w 411"/>
                <a:gd name="T23" fmla="*/ 0 h 3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1"/>
                <a:gd name="T37" fmla="*/ 0 h 368"/>
                <a:gd name="T38" fmla="*/ 411 w 411"/>
                <a:gd name="T39" fmla="*/ 368 h 3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1" h="368">
                  <a:moveTo>
                    <a:pt x="0" y="368"/>
                  </a:moveTo>
                  <a:cubicBezTo>
                    <a:pt x="17" y="364"/>
                    <a:pt x="71" y="353"/>
                    <a:pt x="102" y="344"/>
                  </a:cubicBezTo>
                  <a:cubicBezTo>
                    <a:pt x="133" y="335"/>
                    <a:pt x="158" y="326"/>
                    <a:pt x="187" y="314"/>
                  </a:cubicBezTo>
                  <a:cubicBezTo>
                    <a:pt x="216" y="302"/>
                    <a:pt x="251" y="289"/>
                    <a:pt x="278" y="274"/>
                  </a:cubicBezTo>
                  <a:cubicBezTo>
                    <a:pt x="305" y="259"/>
                    <a:pt x="332" y="240"/>
                    <a:pt x="349" y="226"/>
                  </a:cubicBezTo>
                  <a:cubicBezTo>
                    <a:pt x="366" y="212"/>
                    <a:pt x="373" y="201"/>
                    <a:pt x="381" y="189"/>
                  </a:cubicBezTo>
                  <a:cubicBezTo>
                    <a:pt x="389" y="177"/>
                    <a:pt x="395" y="171"/>
                    <a:pt x="400" y="157"/>
                  </a:cubicBezTo>
                  <a:cubicBezTo>
                    <a:pt x="405" y="143"/>
                    <a:pt x="411" y="120"/>
                    <a:pt x="411" y="106"/>
                  </a:cubicBezTo>
                  <a:cubicBezTo>
                    <a:pt x="411" y="92"/>
                    <a:pt x="407" y="82"/>
                    <a:pt x="402" y="71"/>
                  </a:cubicBezTo>
                  <a:cubicBezTo>
                    <a:pt x="397" y="60"/>
                    <a:pt x="385" y="48"/>
                    <a:pt x="378" y="40"/>
                  </a:cubicBezTo>
                  <a:cubicBezTo>
                    <a:pt x="371" y="32"/>
                    <a:pt x="368" y="30"/>
                    <a:pt x="360" y="23"/>
                  </a:cubicBezTo>
                  <a:cubicBezTo>
                    <a:pt x="352" y="16"/>
                    <a:pt x="334" y="5"/>
                    <a:pt x="327" y="0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1" name="Freeform 17"/>
            <p:cNvSpPr>
              <a:spLocks/>
            </p:cNvSpPr>
            <p:nvPr/>
          </p:nvSpPr>
          <p:spPr bwMode="auto">
            <a:xfrm>
              <a:off x="3227" y="2556"/>
              <a:ext cx="516" cy="418"/>
            </a:xfrm>
            <a:custGeom>
              <a:avLst/>
              <a:gdLst>
                <a:gd name="T0" fmla="*/ 4930 w 391"/>
                <a:gd name="T1" fmla="*/ 0 h 347"/>
                <a:gd name="T2" fmla="*/ 5272 w 391"/>
                <a:gd name="T3" fmla="*/ 101 h 347"/>
                <a:gd name="T4" fmla="*/ 5721 w 391"/>
                <a:gd name="T5" fmla="*/ 246 h 347"/>
                <a:gd name="T6" fmla="*/ 6046 w 391"/>
                <a:gd name="T7" fmla="*/ 391 h 347"/>
                <a:gd name="T8" fmla="*/ 6259 w 391"/>
                <a:gd name="T9" fmla="*/ 558 h 347"/>
                <a:gd name="T10" fmla="*/ 6163 w 391"/>
                <a:gd name="T11" fmla="*/ 817 h 347"/>
                <a:gd name="T12" fmla="*/ 5950 w 391"/>
                <a:gd name="T13" fmla="*/ 1041 h 347"/>
                <a:gd name="T14" fmla="*/ 5322 w 391"/>
                <a:gd name="T15" fmla="*/ 1326 h 347"/>
                <a:gd name="T16" fmla="*/ 4509 w 391"/>
                <a:gd name="T17" fmla="*/ 1566 h 347"/>
                <a:gd name="T18" fmla="*/ 3568 w 391"/>
                <a:gd name="T19" fmla="*/ 1750 h 347"/>
                <a:gd name="T20" fmla="*/ 2505 w 391"/>
                <a:gd name="T21" fmla="*/ 1929 h 347"/>
                <a:gd name="T22" fmla="*/ 1041 w 391"/>
                <a:gd name="T23" fmla="*/ 2119 h 347"/>
                <a:gd name="T24" fmla="*/ 0 w 391"/>
                <a:gd name="T25" fmla="*/ 2233 h 3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1"/>
                <a:gd name="T40" fmla="*/ 0 h 347"/>
                <a:gd name="T41" fmla="*/ 391 w 391"/>
                <a:gd name="T42" fmla="*/ 347 h 3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1" h="347">
                  <a:moveTo>
                    <a:pt x="308" y="0"/>
                  </a:moveTo>
                  <a:cubicBezTo>
                    <a:pt x="311" y="2"/>
                    <a:pt x="321" y="9"/>
                    <a:pt x="329" y="15"/>
                  </a:cubicBezTo>
                  <a:cubicBezTo>
                    <a:pt x="337" y="21"/>
                    <a:pt x="349" y="30"/>
                    <a:pt x="357" y="38"/>
                  </a:cubicBezTo>
                  <a:cubicBezTo>
                    <a:pt x="365" y="46"/>
                    <a:pt x="372" y="53"/>
                    <a:pt x="377" y="61"/>
                  </a:cubicBezTo>
                  <a:cubicBezTo>
                    <a:pt x="382" y="69"/>
                    <a:pt x="389" y="76"/>
                    <a:pt x="390" y="87"/>
                  </a:cubicBezTo>
                  <a:cubicBezTo>
                    <a:pt x="391" y="98"/>
                    <a:pt x="388" y="115"/>
                    <a:pt x="385" y="127"/>
                  </a:cubicBezTo>
                  <a:cubicBezTo>
                    <a:pt x="382" y="139"/>
                    <a:pt x="380" y="148"/>
                    <a:pt x="371" y="161"/>
                  </a:cubicBezTo>
                  <a:cubicBezTo>
                    <a:pt x="362" y="174"/>
                    <a:pt x="348" y="192"/>
                    <a:pt x="333" y="206"/>
                  </a:cubicBezTo>
                  <a:cubicBezTo>
                    <a:pt x="319" y="219"/>
                    <a:pt x="300" y="233"/>
                    <a:pt x="281" y="244"/>
                  </a:cubicBezTo>
                  <a:cubicBezTo>
                    <a:pt x="262" y="255"/>
                    <a:pt x="244" y="262"/>
                    <a:pt x="223" y="272"/>
                  </a:cubicBezTo>
                  <a:cubicBezTo>
                    <a:pt x="202" y="281"/>
                    <a:pt x="183" y="291"/>
                    <a:pt x="156" y="300"/>
                  </a:cubicBezTo>
                  <a:cubicBezTo>
                    <a:pt x="130" y="310"/>
                    <a:pt x="91" y="321"/>
                    <a:pt x="65" y="329"/>
                  </a:cubicBezTo>
                  <a:cubicBezTo>
                    <a:pt x="38" y="336"/>
                    <a:pt x="14" y="343"/>
                    <a:pt x="0" y="347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2" name="Arc 18"/>
            <p:cNvSpPr>
              <a:spLocks/>
            </p:cNvSpPr>
            <p:nvPr/>
          </p:nvSpPr>
          <p:spPr bwMode="auto">
            <a:xfrm flipV="1">
              <a:off x="2553" y="2903"/>
              <a:ext cx="686" cy="131"/>
            </a:xfrm>
            <a:custGeom>
              <a:avLst/>
              <a:gdLst>
                <a:gd name="T0" fmla="*/ 0 w 16837"/>
                <a:gd name="T1" fmla="*/ 0 h 21301"/>
                <a:gd name="T2" fmla="*/ 0 w 16837"/>
                <a:gd name="T3" fmla="*/ 0 h 21301"/>
                <a:gd name="T4" fmla="*/ 0 w 16837"/>
                <a:gd name="T5" fmla="*/ 0 h 21301"/>
                <a:gd name="T6" fmla="*/ 0 60000 65536"/>
                <a:gd name="T7" fmla="*/ 0 60000 65536"/>
                <a:gd name="T8" fmla="*/ 0 60000 65536"/>
                <a:gd name="T9" fmla="*/ 0 w 16837"/>
                <a:gd name="T10" fmla="*/ 0 h 21301"/>
                <a:gd name="T11" fmla="*/ 16837 w 16837"/>
                <a:gd name="T12" fmla="*/ 21301 h 21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37" h="21301" fill="none" extrusionOk="0">
                  <a:moveTo>
                    <a:pt x="3582" y="0"/>
                  </a:moveTo>
                  <a:cubicBezTo>
                    <a:pt x="8804" y="878"/>
                    <a:pt x="13520" y="3643"/>
                    <a:pt x="16837" y="7770"/>
                  </a:cubicBezTo>
                </a:path>
                <a:path w="16837" h="21301" stroke="0" extrusionOk="0">
                  <a:moveTo>
                    <a:pt x="3582" y="0"/>
                  </a:moveTo>
                  <a:cubicBezTo>
                    <a:pt x="8804" y="878"/>
                    <a:pt x="13520" y="3643"/>
                    <a:pt x="16837" y="7770"/>
                  </a:cubicBezTo>
                  <a:lnTo>
                    <a:pt x="0" y="2130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3" name="Arc 19"/>
            <p:cNvSpPr>
              <a:spLocks/>
            </p:cNvSpPr>
            <p:nvPr/>
          </p:nvSpPr>
          <p:spPr bwMode="auto">
            <a:xfrm flipV="1">
              <a:off x="2707" y="2898"/>
              <a:ext cx="521" cy="107"/>
            </a:xfrm>
            <a:custGeom>
              <a:avLst/>
              <a:gdLst>
                <a:gd name="T0" fmla="*/ 0 w 16441"/>
                <a:gd name="T1" fmla="*/ 0 h 19214"/>
                <a:gd name="T2" fmla="*/ 0 w 16441"/>
                <a:gd name="T3" fmla="*/ 0 h 19214"/>
                <a:gd name="T4" fmla="*/ 0 w 16441"/>
                <a:gd name="T5" fmla="*/ 0 h 19214"/>
                <a:gd name="T6" fmla="*/ 0 60000 65536"/>
                <a:gd name="T7" fmla="*/ 0 60000 65536"/>
                <a:gd name="T8" fmla="*/ 0 60000 65536"/>
                <a:gd name="T9" fmla="*/ 0 w 16441"/>
                <a:gd name="T10" fmla="*/ 0 h 19214"/>
                <a:gd name="T11" fmla="*/ 16441 w 16441"/>
                <a:gd name="T12" fmla="*/ 19214 h 19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41" h="19214" fill="none" extrusionOk="0">
                  <a:moveTo>
                    <a:pt x="9868" y="-1"/>
                  </a:moveTo>
                  <a:cubicBezTo>
                    <a:pt x="12377" y="1288"/>
                    <a:pt x="14611" y="3057"/>
                    <a:pt x="16441" y="5204"/>
                  </a:cubicBezTo>
                </a:path>
                <a:path w="16441" h="19214" stroke="0" extrusionOk="0">
                  <a:moveTo>
                    <a:pt x="9868" y="-1"/>
                  </a:moveTo>
                  <a:cubicBezTo>
                    <a:pt x="12377" y="1288"/>
                    <a:pt x="14611" y="3057"/>
                    <a:pt x="16441" y="5204"/>
                  </a:cubicBezTo>
                  <a:lnTo>
                    <a:pt x="0" y="1921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4" name="Arc 20"/>
            <p:cNvSpPr>
              <a:spLocks/>
            </p:cNvSpPr>
            <p:nvPr/>
          </p:nvSpPr>
          <p:spPr bwMode="auto">
            <a:xfrm flipV="1">
              <a:off x="2415" y="2888"/>
              <a:ext cx="611" cy="138"/>
            </a:xfrm>
            <a:custGeom>
              <a:avLst/>
              <a:gdLst>
                <a:gd name="T0" fmla="*/ 0 w 16810"/>
                <a:gd name="T1" fmla="*/ 0 h 21600"/>
                <a:gd name="T2" fmla="*/ 0 w 16810"/>
                <a:gd name="T3" fmla="*/ 0 h 21600"/>
                <a:gd name="T4" fmla="*/ 0 w 16810"/>
                <a:gd name="T5" fmla="*/ 0 h 21600"/>
                <a:gd name="T6" fmla="*/ 0 60000 65536"/>
                <a:gd name="T7" fmla="*/ 0 60000 65536"/>
                <a:gd name="T8" fmla="*/ 0 60000 65536"/>
                <a:gd name="T9" fmla="*/ 0 w 16810"/>
                <a:gd name="T10" fmla="*/ 0 h 21600"/>
                <a:gd name="T11" fmla="*/ 16810 w 1681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10" h="21600" fill="none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520" y="0"/>
                    <a:pt x="13418" y="1096"/>
                    <a:pt x="16809" y="3170"/>
                  </a:cubicBezTo>
                </a:path>
                <a:path w="16810" h="21600" stroke="0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520" y="0"/>
                    <a:pt x="13418" y="1096"/>
                    <a:pt x="16809" y="3170"/>
                  </a:cubicBezTo>
                  <a:lnTo>
                    <a:pt x="55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5" name="Freeform 21"/>
            <p:cNvSpPr>
              <a:spLocks/>
            </p:cNvSpPr>
            <p:nvPr/>
          </p:nvSpPr>
          <p:spPr bwMode="auto">
            <a:xfrm>
              <a:off x="2068" y="2977"/>
              <a:ext cx="627" cy="57"/>
            </a:xfrm>
            <a:custGeom>
              <a:avLst/>
              <a:gdLst>
                <a:gd name="T0" fmla="*/ 0 w 1689"/>
                <a:gd name="T1" fmla="*/ 0 h 397"/>
                <a:gd name="T2" fmla="*/ 0 w 1689"/>
                <a:gd name="T3" fmla="*/ 0 h 397"/>
                <a:gd name="T4" fmla="*/ 0 w 1689"/>
                <a:gd name="T5" fmla="*/ 0 h 397"/>
                <a:gd name="T6" fmla="*/ 0 w 1689"/>
                <a:gd name="T7" fmla="*/ 0 h 397"/>
                <a:gd name="T8" fmla="*/ 0 w 1689"/>
                <a:gd name="T9" fmla="*/ 0 h 397"/>
                <a:gd name="T10" fmla="*/ 0 w 1689"/>
                <a:gd name="T11" fmla="*/ 0 h 397"/>
                <a:gd name="T12" fmla="*/ 0 w 1689"/>
                <a:gd name="T13" fmla="*/ 0 h 397"/>
                <a:gd name="T14" fmla="*/ 0 w 1689"/>
                <a:gd name="T15" fmla="*/ 0 h 3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9"/>
                <a:gd name="T25" fmla="*/ 0 h 397"/>
                <a:gd name="T26" fmla="*/ 1689 w 1689"/>
                <a:gd name="T27" fmla="*/ 397 h 3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9" h="397">
                  <a:moveTo>
                    <a:pt x="0" y="0"/>
                  </a:moveTo>
                  <a:cubicBezTo>
                    <a:pt x="3" y="24"/>
                    <a:pt x="7" y="48"/>
                    <a:pt x="32" y="77"/>
                  </a:cubicBezTo>
                  <a:cubicBezTo>
                    <a:pt x="57" y="106"/>
                    <a:pt x="84" y="140"/>
                    <a:pt x="147" y="173"/>
                  </a:cubicBezTo>
                  <a:cubicBezTo>
                    <a:pt x="210" y="206"/>
                    <a:pt x="297" y="245"/>
                    <a:pt x="409" y="276"/>
                  </a:cubicBezTo>
                  <a:cubicBezTo>
                    <a:pt x="521" y="307"/>
                    <a:pt x="680" y="340"/>
                    <a:pt x="819" y="359"/>
                  </a:cubicBezTo>
                  <a:cubicBezTo>
                    <a:pt x="958" y="378"/>
                    <a:pt x="1129" y="385"/>
                    <a:pt x="1241" y="391"/>
                  </a:cubicBezTo>
                  <a:cubicBezTo>
                    <a:pt x="1353" y="397"/>
                    <a:pt x="1416" y="397"/>
                    <a:pt x="1491" y="397"/>
                  </a:cubicBezTo>
                  <a:cubicBezTo>
                    <a:pt x="1566" y="397"/>
                    <a:pt x="1656" y="392"/>
                    <a:pt x="1689" y="391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6" name="Freeform 22"/>
            <p:cNvSpPr>
              <a:spLocks/>
            </p:cNvSpPr>
            <p:nvPr/>
          </p:nvSpPr>
          <p:spPr bwMode="auto">
            <a:xfrm>
              <a:off x="2066" y="2936"/>
              <a:ext cx="149" cy="41"/>
            </a:xfrm>
            <a:custGeom>
              <a:avLst/>
              <a:gdLst>
                <a:gd name="T0" fmla="*/ 0 w 404"/>
                <a:gd name="T1" fmla="*/ 0 h 282"/>
                <a:gd name="T2" fmla="*/ 0 w 404"/>
                <a:gd name="T3" fmla="*/ 0 h 282"/>
                <a:gd name="T4" fmla="*/ 0 w 404"/>
                <a:gd name="T5" fmla="*/ 0 h 282"/>
                <a:gd name="T6" fmla="*/ 0 w 404"/>
                <a:gd name="T7" fmla="*/ 0 h 282"/>
                <a:gd name="T8" fmla="*/ 0 w 404"/>
                <a:gd name="T9" fmla="*/ 0 h 282"/>
                <a:gd name="T10" fmla="*/ 0 w 404"/>
                <a:gd name="T11" fmla="*/ 0 h 282"/>
                <a:gd name="T12" fmla="*/ 0 w 404"/>
                <a:gd name="T13" fmla="*/ 0 h 282"/>
                <a:gd name="T14" fmla="*/ 0 w 404"/>
                <a:gd name="T15" fmla="*/ 0 h 2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4"/>
                <a:gd name="T25" fmla="*/ 0 h 282"/>
                <a:gd name="T26" fmla="*/ 404 w 404"/>
                <a:gd name="T27" fmla="*/ 282 h 2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4" h="282">
                  <a:moveTo>
                    <a:pt x="404" y="0"/>
                  </a:moveTo>
                  <a:cubicBezTo>
                    <a:pt x="386" y="5"/>
                    <a:pt x="320" y="21"/>
                    <a:pt x="288" y="32"/>
                  </a:cubicBezTo>
                  <a:cubicBezTo>
                    <a:pt x="256" y="43"/>
                    <a:pt x="239" y="52"/>
                    <a:pt x="212" y="64"/>
                  </a:cubicBezTo>
                  <a:cubicBezTo>
                    <a:pt x="185" y="76"/>
                    <a:pt x="152" y="89"/>
                    <a:pt x="128" y="103"/>
                  </a:cubicBezTo>
                  <a:cubicBezTo>
                    <a:pt x="104" y="117"/>
                    <a:pt x="87" y="134"/>
                    <a:pt x="71" y="147"/>
                  </a:cubicBezTo>
                  <a:cubicBezTo>
                    <a:pt x="55" y="160"/>
                    <a:pt x="43" y="159"/>
                    <a:pt x="32" y="179"/>
                  </a:cubicBezTo>
                  <a:cubicBezTo>
                    <a:pt x="21" y="199"/>
                    <a:pt x="12" y="256"/>
                    <a:pt x="7" y="269"/>
                  </a:cubicBezTo>
                  <a:cubicBezTo>
                    <a:pt x="2" y="282"/>
                    <a:pt x="1" y="259"/>
                    <a:pt x="0" y="25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7" name="Freeform 23"/>
            <p:cNvSpPr>
              <a:spLocks/>
            </p:cNvSpPr>
            <p:nvPr/>
          </p:nvSpPr>
          <p:spPr bwMode="auto">
            <a:xfrm>
              <a:off x="2092" y="2935"/>
              <a:ext cx="325" cy="87"/>
            </a:xfrm>
            <a:custGeom>
              <a:avLst/>
              <a:gdLst>
                <a:gd name="T0" fmla="*/ 0 w 874"/>
                <a:gd name="T1" fmla="*/ 0 h 614"/>
                <a:gd name="T2" fmla="*/ 0 w 874"/>
                <a:gd name="T3" fmla="*/ 0 h 614"/>
                <a:gd name="T4" fmla="*/ 0 w 874"/>
                <a:gd name="T5" fmla="*/ 0 h 614"/>
                <a:gd name="T6" fmla="*/ 0 w 874"/>
                <a:gd name="T7" fmla="*/ 0 h 614"/>
                <a:gd name="T8" fmla="*/ 0 w 874"/>
                <a:gd name="T9" fmla="*/ 0 h 614"/>
                <a:gd name="T10" fmla="*/ 0 w 874"/>
                <a:gd name="T11" fmla="*/ 0 h 614"/>
                <a:gd name="T12" fmla="*/ 0 w 874"/>
                <a:gd name="T13" fmla="*/ 0 h 614"/>
                <a:gd name="T14" fmla="*/ 0 w 874"/>
                <a:gd name="T15" fmla="*/ 0 h 614"/>
                <a:gd name="T16" fmla="*/ 0 w 874"/>
                <a:gd name="T17" fmla="*/ 0 h 614"/>
                <a:gd name="T18" fmla="*/ 0 w 874"/>
                <a:gd name="T19" fmla="*/ 0 h 614"/>
                <a:gd name="T20" fmla="*/ 0 w 874"/>
                <a:gd name="T21" fmla="*/ 0 h 614"/>
                <a:gd name="T22" fmla="*/ 0 w 874"/>
                <a:gd name="T23" fmla="*/ 0 h 614"/>
                <a:gd name="T24" fmla="*/ 0 w 874"/>
                <a:gd name="T25" fmla="*/ 0 h 614"/>
                <a:gd name="T26" fmla="*/ 0 w 874"/>
                <a:gd name="T27" fmla="*/ 0 h 614"/>
                <a:gd name="T28" fmla="*/ 0 w 874"/>
                <a:gd name="T29" fmla="*/ 0 h 6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74"/>
                <a:gd name="T46" fmla="*/ 0 h 614"/>
                <a:gd name="T47" fmla="*/ 874 w 874"/>
                <a:gd name="T48" fmla="*/ 614 h 6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74" h="614">
                  <a:moveTo>
                    <a:pt x="694" y="0"/>
                  </a:moveTo>
                  <a:cubicBezTo>
                    <a:pt x="673" y="2"/>
                    <a:pt x="611" y="7"/>
                    <a:pt x="566" y="13"/>
                  </a:cubicBezTo>
                  <a:cubicBezTo>
                    <a:pt x="521" y="19"/>
                    <a:pt x="479" y="25"/>
                    <a:pt x="426" y="38"/>
                  </a:cubicBezTo>
                  <a:cubicBezTo>
                    <a:pt x="373" y="51"/>
                    <a:pt x="294" y="74"/>
                    <a:pt x="246" y="90"/>
                  </a:cubicBezTo>
                  <a:cubicBezTo>
                    <a:pt x="198" y="106"/>
                    <a:pt x="168" y="118"/>
                    <a:pt x="138" y="134"/>
                  </a:cubicBezTo>
                  <a:cubicBezTo>
                    <a:pt x="108" y="150"/>
                    <a:pt x="86" y="171"/>
                    <a:pt x="67" y="186"/>
                  </a:cubicBezTo>
                  <a:cubicBezTo>
                    <a:pt x="48" y="201"/>
                    <a:pt x="33" y="205"/>
                    <a:pt x="22" y="224"/>
                  </a:cubicBezTo>
                  <a:cubicBezTo>
                    <a:pt x="11" y="243"/>
                    <a:pt x="0" y="278"/>
                    <a:pt x="3" y="301"/>
                  </a:cubicBezTo>
                  <a:cubicBezTo>
                    <a:pt x="6" y="324"/>
                    <a:pt x="21" y="343"/>
                    <a:pt x="42" y="365"/>
                  </a:cubicBezTo>
                  <a:cubicBezTo>
                    <a:pt x="63" y="387"/>
                    <a:pt x="98" y="415"/>
                    <a:pt x="131" y="435"/>
                  </a:cubicBezTo>
                  <a:cubicBezTo>
                    <a:pt x="164" y="455"/>
                    <a:pt x="206" y="472"/>
                    <a:pt x="240" y="486"/>
                  </a:cubicBezTo>
                  <a:cubicBezTo>
                    <a:pt x="274" y="500"/>
                    <a:pt x="291" y="505"/>
                    <a:pt x="336" y="518"/>
                  </a:cubicBezTo>
                  <a:cubicBezTo>
                    <a:pt x="381" y="531"/>
                    <a:pt x="451" y="551"/>
                    <a:pt x="509" y="563"/>
                  </a:cubicBezTo>
                  <a:cubicBezTo>
                    <a:pt x="567" y="575"/>
                    <a:pt x="621" y="581"/>
                    <a:pt x="682" y="589"/>
                  </a:cubicBezTo>
                  <a:cubicBezTo>
                    <a:pt x="743" y="597"/>
                    <a:pt x="834" y="609"/>
                    <a:pt x="874" y="614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8" name="Freeform 24"/>
            <p:cNvSpPr>
              <a:spLocks/>
            </p:cNvSpPr>
            <p:nvPr/>
          </p:nvSpPr>
          <p:spPr bwMode="auto">
            <a:xfrm>
              <a:off x="2215" y="2920"/>
              <a:ext cx="1007" cy="57"/>
            </a:xfrm>
            <a:custGeom>
              <a:avLst/>
              <a:gdLst>
                <a:gd name="T0" fmla="*/ 0 w 2713"/>
                <a:gd name="T1" fmla="*/ 0 h 410"/>
                <a:gd name="T2" fmla="*/ 0 w 2713"/>
                <a:gd name="T3" fmla="*/ 0 h 410"/>
                <a:gd name="T4" fmla="*/ 0 w 2713"/>
                <a:gd name="T5" fmla="*/ 0 h 410"/>
                <a:gd name="T6" fmla="*/ 0 w 2713"/>
                <a:gd name="T7" fmla="*/ 0 h 410"/>
                <a:gd name="T8" fmla="*/ 0 w 2713"/>
                <a:gd name="T9" fmla="*/ 0 h 410"/>
                <a:gd name="T10" fmla="*/ 0 w 2713"/>
                <a:gd name="T11" fmla="*/ 0 h 410"/>
                <a:gd name="T12" fmla="*/ 0 w 2713"/>
                <a:gd name="T13" fmla="*/ 0 h 410"/>
                <a:gd name="T14" fmla="*/ 0 w 2713"/>
                <a:gd name="T15" fmla="*/ 0 h 410"/>
                <a:gd name="T16" fmla="*/ 0 w 2713"/>
                <a:gd name="T17" fmla="*/ 0 h 4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13"/>
                <a:gd name="T28" fmla="*/ 0 h 410"/>
                <a:gd name="T29" fmla="*/ 2713 w 2713"/>
                <a:gd name="T30" fmla="*/ 410 h 4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13" h="410">
                  <a:moveTo>
                    <a:pt x="0" y="122"/>
                  </a:moveTo>
                  <a:cubicBezTo>
                    <a:pt x="27" y="115"/>
                    <a:pt x="74" y="93"/>
                    <a:pt x="160" y="77"/>
                  </a:cubicBezTo>
                  <a:cubicBezTo>
                    <a:pt x="246" y="61"/>
                    <a:pt x="366" y="39"/>
                    <a:pt x="518" y="26"/>
                  </a:cubicBezTo>
                  <a:cubicBezTo>
                    <a:pt x="670" y="13"/>
                    <a:pt x="896" y="0"/>
                    <a:pt x="1075" y="1"/>
                  </a:cubicBezTo>
                  <a:cubicBezTo>
                    <a:pt x="1254" y="2"/>
                    <a:pt x="1429" y="14"/>
                    <a:pt x="1593" y="33"/>
                  </a:cubicBezTo>
                  <a:cubicBezTo>
                    <a:pt x="1757" y="52"/>
                    <a:pt x="1933" y="86"/>
                    <a:pt x="2060" y="116"/>
                  </a:cubicBezTo>
                  <a:cubicBezTo>
                    <a:pt x="2187" y="146"/>
                    <a:pt x="2263" y="176"/>
                    <a:pt x="2355" y="212"/>
                  </a:cubicBezTo>
                  <a:cubicBezTo>
                    <a:pt x="2447" y="248"/>
                    <a:pt x="2551" y="300"/>
                    <a:pt x="2611" y="333"/>
                  </a:cubicBezTo>
                  <a:cubicBezTo>
                    <a:pt x="2671" y="366"/>
                    <a:pt x="2696" y="397"/>
                    <a:pt x="2713" y="410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99" name="Freeform 25"/>
            <p:cNvSpPr>
              <a:spLocks/>
            </p:cNvSpPr>
            <p:nvPr/>
          </p:nvSpPr>
          <p:spPr bwMode="auto">
            <a:xfrm>
              <a:off x="2349" y="2927"/>
              <a:ext cx="856" cy="54"/>
            </a:xfrm>
            <a:custGeom>
              <a:avLst/>
              <a:gdLst>
                <a:gd name="T0" fmla="*/ 0 w 2310"/>
                <a:gd name="T1" fmla="*/ 0 h 385"/>
                <a:gd name="T2" fmla="*/ 0 w 2310"/>
                <a:gd name="T3" fmla="*/ 0 h 385"/>
                <a:gd name="T4" fmla="*/ 0 w 2310"/>
                <a:gd name="T5" fmla="*/ 0 h 385"/>
                <a:gd name="T6" fmla="*/ 0 w 2310"/>
                <a:gd name="T7" fmla="*/ 0 h 385"/>
                <a:gd name="T8" fmla="*/ 0 w 2310"/>
                <a:gd name="T9" fmla="*/ 0 h 385"/>
                <a:gd name="T10" fmla="*/ 0 w 2310"/>
                <a:gd name="T11" fmla="*/ 0 h 385"/>
                <a:gd name="T12" fmla="*/ 0 w 2310"/>
                <a:gd name="T13" fmla="*/ 0 h 385"/>
                <a:gd name="T14" fmla="*/ 0 w 2310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10"/>
                <a:gd name="T25" fmla="*/ 0 h 385"/>
                <a:gd name="T26" fmla="*/ 2310 w 2310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10" h="385">
                  <a:moveTo>
                    <a:pt x="0" y="52"/>
                  </a:moveTo>
                  <a:cubicBezTo>
                    <a:pt x="62" y="43"/>
                    <a:pt x="125" y="34"/>
                    <a:pt x="224" y="26"/>
                  </a:cubicBezTo>
                  <a:cubicBezTo>
                    <a:pt x="323" y="18"/>
                    <a:pt x="447" y="2"/>
                    <a:pt x="595" y="1"/>
                  </a:cubicBezTo>
                  <a:cubicBezTo>
                    <a:pt x="743" y="0"/>
                    <a:pt x="969" y="8"/>
                    <a:pt x="1114" y="20"/>
                  </a:cubicBezTo>
                  <a:cubicBezTo>
                    <a:pt x="1259" y="32"/>
                    <a:pt x="1348" y="48"/>
                    <a:pt x="1466" y="71"/>
                  </a:cubicBezTo>
                  <a:cubicBezTo>
                    <a:pt x="1584" y="94"/>
                    <a:pt x="1712" y="124"/>
                    <a:pt x="1824" y="161"/>
                  </a:cubicBezTo>
                  <a:cubicBezTo>
                    <a:pt x="1936" y="198"/>
                    <a:pt x="2057" y="258"/>
                    <a:pt x="2138" y="295"/>
                  </a:cubicBezTo>
                  <a:cubicBezTo>
                    <a:pt x="2219" y="332"/>
                    <a:pt x="2281" y="370"/>
                    <a:pt x="2310" y="38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0" name="Freeform 26"/>
            <p:cNvSpPr>
              <a:spLocks/>
            </p:cNvSpPr>
            <p:nvPr/>
          </p:nvSpPr>
          <p:spPr bwMode="auto">
            <a:xfrm>
              <a:off x="2944" y="2985"/>
              <a:ext cx="365" cy="145"/>
            </a:xfrm>
            <a:custGeom>
              <a:avLst/>
              <a:gdLst>
                <a:gd name="T0" fmla="*/ 0 w 984"/>
                <a:gd name="T1" fmla="*/ 0 h 1005"/>
                <a:gd name="T2" fmla="*/ 0 w 984"/>
                <a:gd name="T3" fmla="*/ 0 h 1005"/>
                <a:gd name="T4" fmla="*/ 0 w 984"/>
                <a:gd name="T5" fmla="*/ 0 h 1005"/>
                <a:gd name="T6" fmla="*/ 0 w 984"/>
                <a:gd name="T7" fmla="*/ 0 h 1005"/>
                <a:gd name="T8" fmla="*/ 0 w 984"/>
                <a:gd name="T9" fmla="*/ 0 h 1005"/>
                <a:gd name="T10" fmla="*/ 0 w 984"/>
                <a:gd name="T11" fmla="*/ 0 h 1005"/>
                <a:gd name="T12" fmla="*/ 0 w 984"/>
                <a:gd name="T13" fmla="*/ 0 h 1005"/>
                <a:gd name="T14" fmla="*/ 0 w 984"/>
                <a:gd name="T15" fmla="*/ 0 h 1005"/>
                <a:gd name="T16" fmla="*/ 0 w 984"/>
                <a:gd name="T17" fmla="*/ 0 h 1005"/>
                <a:gd name="T18" fmla="*/ 0 w 984"/>
                <a:gd name="T19" fmla="*/ 0 h 10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4"/>
                <a:gd name="T31" fmla="*/ 0 h 1005"/>
                <a:gd name="T32" fmla="*/ 984 w 984"/>
                <a:gd name="T33" fmla="*/ 1005 h 10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4" h="1005">
                  <a:moveTo>
                    <a:pt x="0" y="1005"/>
                  </a:moveTo>
                  <a:cubicBezTo>
                    <a:pt x="84" y="987"/>
                    <a:pt x="157" y="972"/>
                    <a:pt x="237" y="948"/>
                  </a:cubicBezTo>
                  <a:cubicBezTo>
                    <a:pt x="317" y="924"/>
                    <a:pt x="406" y="892"/>
                    <a:pt x="480" y="858"/>
                  </a:cubicBezTo>
                  <a:cubicBezTo>
                    <a:pt x="554" y="824"/>
                    <a:pt x="623" y="785"/>
                    <a:pt x="685" y="743"/>
                  </a:cubicBezTo>
                  <a:cubicBezTo>
                    <a:pt x="747" y="701"/>
                    <a:pt x="807" y="660"/>
                    <a:pt x="852" y="608"/>
                  </a:cubicBezTo>
                  <a:cubicBezTo>
                    <a:pt x="897" y="556"/>
                    <a:pt x="933" y="485"/>
                    <a:pt x="954" y="429"/>
                  </a:cubicBezTo>
                  <a:cubicBezTo>
                    <a:pt x="975" y="373"/>
                    <a:pt x="984" y="315"/>
                    <a:pt x="980" y="269"/>
                  </a:cubicBezTo>
                  <a:cubicBezTo>
                    <a:pt x="976" y="223"/>
                    <a:pt x="948" y="188"/>
                    <a:pt x="928" y="154"/>
                  </a:cubicBezTo>
                  <a:cubicBezTo>
                    <a:pt x="908" y="120"/>
                    <a:pt x="880" y="90"/>
                    <a:pt x="858" y="64"/>
                  </a:cubicBezTo>
                  <a:cubicBezTo>
                    <a:pt x="836" y="38"/>
                    <a:pt x="807" y="13"/>
                    <a:pt x="79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1" name="Freeform 27"/>
            <p:cNvSpPr>
              <a:spLocks/>
            </p:cNvSpPr>
            <p:nvPr/>
          </p:nvSpPr>
          <p:spPr bwMode="auto">
            <a:xfrm>
              <a:off x="2948" y="2990"/>
              <a:ext cx="340" cy="135"/>
            </a:xfrm>
            <a:custGeom>
              <a:avLst/>
              <a:gdLst>
                <a:gd name="T0" fmla="*/ 0 w 914"/>
                <a:gd name="T1" fmla="*/ 0 h 935"/>
                <a:gd name="T2" fmla="*/ 0 w 914"/>
                <a:gd name="T3" fmla="*/ 0 h 935"/>
                <a:gd name="T4" fmla="*/ 0 w 914"/>
                <a:gd name="T5" fmla="*/ 0 h 935"/>
                <a:gd name="T6" fmla="*/ 0 w 914"/>
                <a:gd name="T7" fmla="*/ 0 h 935"/>
                <a:gd name="T8" fmla="*/ 0 w 914"/>
                <a:gd name="T9" fmla="*/ 0 h 935"/>
                <a:gd name="T10" fmla="*/ 0 w 914"/>
                <a:gd name="T11" fmla="*/ 0 h 935"/>
                <a:gd name="T12" fmla="*/ 0 w 914"/>
                <a:gd name="T13" fmla="*/ 0 h 935"/>
                <a:gd name="T14" fmla="*/ 0 w 914"/>
                <a:gd name="T15" fmla="*/ 0 h 935"/>
                <a:gd name="T16" fmla="*/ 0 w 914"/>
                <a:gd name="T17" fmla="*/ 0 h 935"/>
                <a:gd name="T18" fmla="*/ 0 w 914"/>
                <a:gd name="T19" fmla="*/ 0 h 9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14"/>
                <a:gd name="T31" fmla="*/ 0 h 935"/>
                <a:gd name="T32" fmla="*/ 914 w 914"/>
                <a:gd name="T33" fmla="*/ 935 h 9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14" h="935">
                  <a:moveTo>
                    <a:pt x="730" y="0"/>
                  </a:moveTo>
                  <a:cubicBezTo>
                    <a:pt x="770" y="32"/>
                    <a:pt x="809" y="62"/>
                    <a:pt x="839" y="103"/>
                  </a:cubicBezTo>
                  <a:cubicBezTo>
                    <a:pt x="869" y="144"/>
                    <a:pt x="904" y="189"/>
                    <a:pt x="909" y="244"/>
                  </a:cubicBezTo>
                  <a:cubicBezTo>
                    <a:pt x="914" y="299"/>
                    <a:pt x="891" y="384"/>
                    <a:pt x="871" y="436"/>
                  </a:cubicBezTo>
                  <a:cubicBezTo>
                    <a:pt x="851" y="488"/>
                    <a:pt x="820" y="520"/>
                    <a:pt x="787" y="557"/>
                  </a:cubicBezTo>
                  <a:cubicBezTo>
                    <a:pt x="754" y="594"/>
                    <a:pt x="713" y="630"/>
                    <a:pt x="672" y="660"/>
                  </a:cubicBezTo>
                  <a:cubicBezTo>
                    <a:pt x="631" y="690"/>
                    <a:pt x="590" y="710"/>
                    <a:pt x="544" y="736"/>
                  </a:cubicBezTo>
                  <a:cubicBezTo>
                    <a:pt x="498" y="762"/>
                    <a:pt x="456" y="787"/>
                    <a:pt x="397" y="813"/>
                  </a:cubicBezTo>
                  <a:cubicBezTo>
                    <a:pt x="338" y="839"/>
                    <a:pt x="258" y="870"/>
                    <a:pt x="192" y="890"/>
                  </a:cubicBezTo>
                  <a:cubicBezTo>
                    <a:pt x="126" y="910"/>
                    <a:pt x="63" y="922"/>
                    <a:pt x="0" y="93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2" name="Oval 28"/>
            <p:cNvSpPr>
              <a:spLocks noChangeArrowheads="1"/>
            </p:cNvSpPr>
            <p:nvPr/>
          </p:nvSpPr>
          <p:spPr bwMode="auto">
            <a:xfrm>
              <a:off x="2303" y="3240"/>
              <a:ext cx="765" cy="274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3" name="Line 31"/>
            <p:cNvSpPr>
              <a:spLocks noChangeShapeType="1"/>
            </p:cNvSpPr>
            <p:nvPr/>
          </p:nvSpPr>
          <p:spPr bwMode="auto">
            <a:xfrm flipH="1">
              <a:off x="2835" y="3126"/>
              <a:ext cx="130" cy="11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4" name="Text Box 32"/>
            <p:cNvSpPr txBox="1">
              <a:spLocks noChangeArrowheads="1"/>
            </p:cNvSpPr>
            <p:nvPr/>
          </p:nvSpPr>
          <p:spPr bwMode="auto">
            <a:xfrm>
              <a:off x="2383" y="3296"/>
              <a:ext cx="6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經營知識</a:t>
              </a:r>
            </a:p>
          </p:txBody>
        </p:sp>
        <p:sp>
          <p:nvSpPr>
            <p:cNvPr id="105" name="Line 34"/>
            <p:cNvSpPr>
              <a:spLocks noChangeShapeType="1"/>
            </p:cNvSpPr>
            <p:nvPr/>
          </p:nvSpPr>
          <p:spPr bwMode="auto">
            <a:xfrm flipV="1">
              <a:off x="2697" y="1948"/>
              <a:ext cx="538" cy="246"/>
            </a:xfrm>
            <a:prstGeom prst="line">
              <a:avLst/>
            </a:prstGeom>
            <a:noFill/>
            <a:ln w="3175">
              <a:solidFill>
                <a:srgbClr val="FFFF00"/>
              </a:solidFill>
              <a:round/>
              <a:headEnd type="arrow" w="sm" len="sm"/>
              <a:tailEnd type="arrow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6" name="Line 35"/>
            <p:cNvSpPr>
              <a:spLocks noChangeShapeType="1"/>
            </p:cNvSpPr>
            <p:nvPr/>
          </p:nvSpPr>
          <p:spPr bwMode="auto">
            <a:xfrm flipV="1">
              <a:off x="2709" y="2389"/>
              <a:ext cx="365" cy="176"/>
            </a:xfrm>
            <a:prstGeom prst="line">
              <a:avLst/>
            </a:prstGeom>
            <a:noFill/>
            <a:ln w="3175">
              <a:solidFill>
                <a:srgbClr val="FFFF00"/>
              </a:solidFill>
              <a:round/>
              <a:headEnd type="arrow" w="sm" len="sm"/>
              <a:tailEnd type="arrow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7" name="Text Box 36"/>
            <p:cNvSpPr txBox="1">
              <a:spLocks noChangeArrowheads="1"/>
            </p:cNvSpPr>
            <p:nvPr/>
          </p:nvSpPr>
          <p:spPr bwMode="auto">
            <a:xfrm>
              <a:off x="1160" y="1572"/>
              <a:ext cx="96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66FF33"/>
                  </a:solidFill>
                  <a:latin typeface="Times New Roman" pitchFamily="18" charset="0"/>
                </a:rPr>
                <a:t>觀察</a:t>
              </a:r>
              <a:r>
                <a:rPr lang="zh-TW" altLang="en-US" sz="1200" b="1" dirty="0" smtClean="0">
                  <a:solidFill>
                    <a:srgbClr val="66FF33"/>
                  </a:solidFill>
                  <a:latin typeface="Times New Roman" pitchFamily="18" charset="0"/>
                </a:rPr>
                <a:t>你我心智</a:t>
              </a:r>
              <a:r>
                <a:rPr lang="zh-TW" altLang="en-US" sz="1200" b="1" dirty="0">
                  <a:solidFill>
                    <a:srgbClr val="66FF33"/>
                  </a:solidFill>
                  <a:latin typeface="Times New Roman" pitchFamily="18" charset="0"/>
                </a:rPr>
                <a:t>模式</a:t>
              </a:r>
            </a:p>
          </p:txBody>
        </p:sp>
        <p:sp>
          <p:nvSpPr>
            <p:cNvPr id="108" name="Text Box 37"/>
            <p:cNvSpPr txBox="1">
              <a:spLocks noChangeArrowheads="1"/>
            </p:cNvSpPr>
            <p:nvPr/>
          </p:nvSpPr>
          <p:spPr bwMode="auto">
            <a:xfrm>
              <a:off x="3974" y="2843"/>
              <a:ext cx="11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FF9900"/>
                  </a:solidFill>
                  <a:latin typeface="Times New Roman" pitchFamily="18" charset="0"/>
                </a:rPr>
                <a:t>設計</a:t>
              </a:r>
              <a:r>
                <a:rPr lang="zh-TW" altLang="en-US" sz="1200" b="1" dirty="0" smtClean="0">
                  <a:solidFill>
                    <a:srgbClr val="FF9900"/>
                  </a:solidFill>
                  <a:latin typeface="Times New Roman" pitchFamily="18" charset="0"/>
                </a:rPr>
                <a:t>新的心智模式</a:t>
              </a:r>
              <a:endParaRPr lang="zh-TW" altLang="en-US" sz="1200" b="1" dirty="0">
                <a:solidFill>
                  <a:srgbClr val="FF9900"/>
                </a:solidFill>
                <a:latin typeface="Times New Roman" pitchFamily="18" charset="0"/>
              </a:endParaRPr>
            </a:p>
          </p:txBody>
        </p:sp>
        <p:sp>
          <p:nvSpPr>
            <p:cNvPr id="109" name="Text Box 38"/>
            <p:cNvSpPr txBox="1">
              <a:spLocks noChangeArrowheads="1"/>
            </p:cNvSpPr>
            <p:nvPr/>
          </p:nvSpPr>
          <p:spPr bwMode="auto">
            <a:xfrm>
              <a:off x="1149" y="3223"/>
              <a:ext cx="10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實施</a:t>
              </a:r>
              <a:r>
                <a:rPr lang="zh-TW" altLang="en-US" sz="1200" b="1" dirty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新的心智</a:t>
              </a:r>
              <a:r>
                <a:rPr lang="zh-TW" altLang="en-US" sz="1200" b="1" dirty="0" smtClean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模式</a:t>
              </a:r>
              <a:endParaRPr lang="zh-TW" altLang="en-US" sz="1200" b="1" dirty="0">
                <a:solidFill>
                  <a:srgbClr val="33CCCC">
                    <a:lumMod val="60000"/>
                    <a:lumOff val="40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110" name="Text Box 39"/>
            <p:cNvSpPr txBox="1">
              <a:spLocks noChangeArrowheads="1"/>
            </p:cNvSpPr>
            <p:nvPr/>
          </p:nvSpPr>
          <p:spPr bwMode="auto">
            <a:xfrm>
              <a:off x="2534" y="1128"/>
              <a:ext cx="10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ADCAFF"/>
                  </a:solidFill>
                  <a:latin typeface="Times New Roman" pitchFamily="18" charset="0"/>
                </a:rPr>
                <a:t>評估</a:t>
              </a:r>
              <a:r>
                <a:rPr lang="zh-TW" altLang="en-US" sz="1200" b="1" dirty="0">
                  <a:solidFill>
                    <a:srgbClr val="ADCAFF"/>
                  </a:solidFill>
                  <a:latin typeface="Times New Roman" pitchFamily="18" charset="0"/>
                </a:rPr>
                <a:t>你我心智模式</a:t>
              </a:r>
            </a:p>
          </p:txBody>
        </p:sp>
        <p:sp>
          <p:nvSpPr>
            <p:cNvPr id="111" name="Text Box 40"/>
            <p:cNvSpPr txBox="1">
              <a:spLocks noChangeArrowheads="1"/>
            </p:cNvSpPr>
            <p:nvPr/>
          </p:nvSpPr>
          <p:spPr bwMode="auto">
            <a:xfrm>
              <a:off x="657" y="1027"/>
              <a:ext cx="73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2000" b="1" dirty="0">
                  <a:solidFill>
                    <a:srgbClr val="FFFF00"/>
                  </a:solidFill>
                  <a:latin typeface="Times New Roman" pitchFamily="18" charset="0"/>
                </a:rPr>
                <a:t>知識領域</a:t>
              </a:r>
            </a:p>
          </p:txBody>
        </p:sp>
        <p:sp>
          <p:nvSpPr>
            <p:cNvPr id="112" name="Text Box 41"/>
            <p:cNvSpPr txBox="1">
              <a:spLocks noChangeArrowheads="1"/>
            </p:cNvSpPr>
            <p:nvPr/>
          </p:nvSpPr>
          <p:spPr bwMode="auto">
            <a:xfrm>
              <a:off x="1660" y="1961"/>
              <a:ext cx="4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社會化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113" name="Text Box 42"/>
            <p:cNvSpPr txBox="1">
              <a:spLocks noChangeArrowheads="1"/>
            </p:cNvSpPr>
            <p:nvPr/>
          </p:nvSpPr>
          <p:spPr bwMode="auto">
            <a:xfrm>
              <a:off x="2410" y="1871"/>
              <a:ext cx="39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外化</a:t>
              </a:r>
            </a:p>
          </p:txBody>
        </p:sp>
        <p:sp>
          <p:nvSpPr>
            <p:cNvPr id="114" name="Text Box 43"/>
            <p:cNvSpPr txBox="1">
              <a:spLocks noChangeArrowheads="1"/>
            </p:cNvSpPr>
            <p:nvPr/>
          </p:nvSpPr>
          <p:spPr bwMode="auto">
            <a:xfrm>
              <a:off x="3636" y="2092"/>
              <a:ext cx="41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組合化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115" name="Text Box 44"/>
            <p:cNvSpPr txBox="1">
              <a:spLocks noChangeArrowheads="1"/>
            </p:cNvSpPr>
            <p:nvPr/>
          </p:nvSpPr>
          <p:spPr bwMode="auto">
            <a:xfrm>
              <a:off x="3070" y="2482"/>
              <a:ext cx="36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內化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116" name="Line 45"/>
            <p:cNvSpPr>
              <a:spLocks noChangeShapeType="1"/>
            </p:cNvSpPr>
            <p:nvPr/>
          </p:nvSpPr>
          <p:spPr bwMode="auto">
            <a:xfrm>
              <a:off x="2079" y="1915"/>
              <a:ext cx="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17" name="Line 46"/>
            <p:cNvSpPr>
              <a:spLocks noChangeShapeType="1"/>
            </p:cNvSpPr>
            <p:nvPr/>
          </p:nvSpPr>
          <p:spPr bwMode="auto">
            <a:xfrm flipH="1">
              <a:off x="3109" y="1906"/>
              <a:ext cx="14" cy="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18" name="Line 47"/>
            <p:cNvSpPr>
              <a:spLocks noChangeShapeType="1"/>
            </p:cNvSpPr>
            <p:nvPr/>
          </p:nvSpPr>
          <p:spPr bwMode="auto">
            <a:xfrm>
              <a:off x="2202" y="2365"/>
              <a:ext cx="17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19" name="Line 48"/>
            <p:cNvSpPr>
              <a:spLocks noChangeShapeType="1"/>
            </p:cNvSpPr>
            <p:nvPr/>
          </p:nvSpPr>
          <p:spPr bwMode="auto">
            <a:xfrm>
              <a:off x="2722" y="2668"/>
              <a:ext cx="29" cy="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0" name="Line 49"/>
            <p:cNvSpPr>
              <a:spLocks noChangeShapeType="1"/>
            </p:cNvSpPr>
            <p:nvPr/>
          </p:nvSpPr>
          <p:spPr bwMode="auto">
            <a:xfrm>
              <a:off x="3089" y="2994"/>
              <a:ext cx="10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1" name="Text Box 50"/>
            <p:cNvSpPr txBox="1">
              <a:spLocks noChangeArrowheads="1"/>
            </p:cNvSpPr>
            <p:nvPr/>
          </p:nvSpPr>
          <p:spPr bwMode="auto">
            <a:xfrm>
              <a:off x="1969" y="2371"/>
              <a:ext cx="4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社會化</a:t>
              </a:r>
            </a:p>
          </p:txBody>
        </p:sp>
        <p:sp>
          <p:nvSpPr>
            <p:cNvPr id="122" name="Text Box 51"/>
            <p:cNvSpPr txBox="1">
              <a:spLocks noChangeArrowheads="1"/>
            </p:cNvSpPr>
            <p:nvPr/>
          </p:nvSpPr>
          <p:spPr bwMode="auto">
            <a:xfrm>
              <a:off x="3058" y="2315"/>
              <a:ext cx="39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外化</a:t>
              </a:r>
            </a:p>
          </p:txBody>
        </p:sp>
        <p:sp>
          <p:nvSpPr>
            <p:cNvPr id="123" name="Text Box 52"/>
            <p:cNvSpPr txBox="1">
              <a:spLocks noChangeArrowheads="1"/>
            </p:cNvSpPr>
            <p:nvPr/>
          </p:nvSpPr>
          <p:spPr bwMode="auto">
            <a:xfrm>
              <a:off x="2750" y="2104"/>
              <a:ext cx="88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知識之紮實度</a:t>
              </a:r>
            </a:p>
          </p:txBody>
        </p:sp>
        <p:sp>
          <p:nvSpPr>
            <p:cNvPr id="124" name="Line 53"/>
            <p:cNvSpPr>
              <a:spLocks noChangeShapeType="1"/>
            </p:cNvSpPr>
            <p:nvPr/>
          </p:nvSpPr>
          <p:spPr bwMode="auto">
            <a:xfrm>
              <a:off x="3898" y="2335"/>
              <a:ext cx="46" cy="23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5" name="Line 54"/>
            <p:cNvSpPr>
              <a:spLocks noChangeShapeType="1"/>
            </p:cNvSpPr>
            <p:nvPr/>
          </p:nvSpPr>
          <p:spPr bwMode="auto">
            <a:xfrm>
              <a:off x="3611" y="2844"/>
              <a:ext cx="23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6" name="Line 55"/>
            <p:cNvSpPr>
              <a:spLocks noChangeShapeType="1"/>
            </p:cNvSpPr>
            <p:nvPr/>
          </p:nvSpPr>
          <p:spPr bwMode="auto">
            <a:xfrm flipH="1">
              <a:off x="2966" y="2351"/>
              <a:ext cx="11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27" name="Text Box 56"/>
            <p:cNvSpPr txBox="1">
              <a:spLocks noChangeArrowheads="1"/>
            </p:cNvSpPr>
            <p:nvPr/>
          </p:nvSpPr>
          <p:spPr bwMode="auto">
            <a:xfrm>
              <a:off x="3456" y="2588"/>
              <a:ext cx="41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組合化</a:t>
              </a:r>
            </a:p>
          </p:txBody>
        </p:sp>
        <p:sp>
          <p:nvSpPr>
            <p:cNvPr id="128" name="Text Box 57"/>
            <p:cNvSpPr txBox="1">
              <a:spLocks noChangeArrowheads="1"/>
            </p:cNvSpPr>
            <p:nvPr/>
          </p:nvSpPr>
          <p:spPr bwMode="auto">
            <a:xfrm>
              <a:off x="3123" y="2796"/>
              <a:ext cx="36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內化</a:t>
              </a:r>
            </a:p>
          </p:txBody>
        </p:sp>
        <p:sp>
          <p:nvSpPr>
            <p:cNvPr id="129" name="Oval 58"/>
            <p:cNvSpPr>
              <a:spLocks noChangeArrowheads="1"/>
            </p:cNvSpPr>
            <p:nvPr/>
          </p:nvSpPr>
          <p:spPr bwMode="auto">
            <a:xfrm>
              <a:off x="3467" y="1924"/>
              <a:ext cx="166" cy="129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prstDash val="sysDot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0" name="Freeform 59"/>
            <p:cNvSpPr>
              <a:spLocks/>
            </p:cNvSpPr>
            <p:nvPr/>
          </p:nvSpPr>
          <p:spPr bwMode="auto">
            <a:xfrm>
              <a:off x="3589" y="1576"/>
              <a:ext cx="587" cy="348"/>
            </a:xfrm>
            <a:custGeom>
              <a:avLst/>
              <a:gdLst>
                <a:gd name="T0" fmla="*/ 0 w 1200"/>
                <a:gd name="T1" fmla="*/ 0 h 915"/>
                <a:gd name="T2" fmla="*/ 1 w 1200"/>
                <a:gd name="T3" fmla="*/ 0 h 915"/>
                <a:gd name="T4" fmla="*/ 0 60000 65536"/>
                <a:gd name="T5" fmla="*/ 0 60000 65536"/>
                <a:gd name="T6" fmla="*/ 0 w 1200"/>
                <a:gd name="T7" fmla="*/ 0 h 915"/>
                <a:gd name="T8" fmla="*/ 1200 w 1200"/>
                <a:gd name="T9" fmla="*/ 915 h 9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00" h="915">
                  <a:moveTo>
                    <a:pt x="0" y="915"/>
                  </a:moveTo>
                  <a:lnTo>
                    <a:pt x="1200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prstDash val="sysDot"/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1" name="Oval 60"/>
            <p:cNvSpPr>
              <a:spLocks noChangeArrowheads="1"/>
            </p:cNvSpPr>
            <p:nvPr/>
          </p:nvSpPr>
          <p:spPr bwMode="auto">
            <a:xfrm>
              <a:off x="4080" y="1056"/>
              <a:ext cx="1104" cy="720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2" name="Arc 61"/>
            <p:cNvSpPr>
              <a:spLocks/>
            </p:cNvSpPr>
            <p:nvPr/>
          </p:nvSpPr>
          <p:spPr bwMode="auto">
            <a:xfrm>
              <a:off x="4571" y="1217"/>
              <a:ext cx="484" cy="320"/>
            </a:xfrm>
            <a:custGeom>
              <a:avLst/>
              <a:gdLst>
                <a:gd name="T0" fmla="*/ 0 w 21330"/>
                <a:gd name="T1" fmla="*/ 0 h 21600"/>
                <a:gd name="T2" fmla="*/ 0 w 21330"/>
                <a:gd name="T3" fmla="*/ 0 h 21600"/>
                <a:gd name="T4" fmla="*/ 0 w 2133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30"/>
                <a:gd name="T10" fmla="*/ 0 h 21600"/>
                <a:gd name="T11" fmla="*/ 21330 w 2133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30" h="21600" fill="none" extrusionOk="0">
                  <a:moveTo>
                    <a:pt x="-1" y="0"/>
                  </a:moveTo>
                  <a:cubicBezTo>
                    <a:pt x="10615" y="0"/>
                    <a:pt x="19657" y="7713"/>
                    <a:pt x="21330" y="18196"/>
                  </a:cubicBezTo>
                </a:path>
                <a:path w="21330" h="21600" stroke="0" extrusionOk="0">
                  <a:moveTo>
                    <a:pt x="-1" y="0"/>
                  </a:moveTo>
                  <a:cubicBezTo>
                    <a:pt x="10615" y="0"/>
                    <a:pt x="19657" y="7713"/>
                    <a:pt x="21330" y="1819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3" name="Arc 62"/>
            <p:cNvSpPr>
              <a:spLocks/>
            </p:cNvSpPr>
            <p:nvPr/>
          </p:nvSpPr>
          <p:spPr bwMode="auto">
            <a:xfrm>
              <a:off x="4448" y="1298"/>
              <a:ext cx="491" cy="260"/>
            </a:xfrm>
            <a:custGeom>
              <a:avLst/>
              <a:gdLst>
                <a:gd name="T0" fmla="*/ 0 w 21600"/>
                <a:gd name="T1" fmla="*/ 0 h 23427"/>
                <a:gd name="T2" fmla="*/ 0 w 21600"/>
                <a:gd name="T3" fmla="*/ 0 h 23427"/>
                <a:gd name="T4" fmla="*/ 0 w 21600"/>
                <a:gd name="T5" fmla="*/ 0 h 2342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27"/>
                <a:gd name="T11" fmla="*/ 21600 w 21600"/>
                <a:gd name="T12" fmla="*/ 23427 h 234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2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09"/>
                    <a:pt x="21574" y="22819"/>
                    <a:pt x="21522" y="23426"/>
                  </a:cubicBezTo>
                </a:path>
                <a:path w="21600" h="2342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09"/>
                    <a:pt x="21574" y="22819"/>
                    <a:pt x="21522" y="2342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4" name="Arc 63"/>
            <p:cNvSpPr>
              <a:spLocks/>
            </p:cNvSpPr>
            <p:nvPr/>
          </p:nvSpPr>
          <p:spPr bwMode="auto">
            <a:xfrm>
              <a:off x="4325" y="1377"/>
              <a:ext cx="491" cy="239"/>
            </a:xfrm>
            <a:custGeom>
              <a:avLst/>
              <a:gdLst>
                <a:gd name="T0" fmla="*/ 0 w 21600"/>
                <a:gd name="T1" fmla="*/ 0 h 23449"/>
                <a:gd name="T2" fmla="*/ 0 w 21600"/>
                <a:gd name="T3" fmla="*/ 0 h 23449"/>
                <a:gd name="T4" fmla="*/ 0 w 21600"/>
                <a:gd name="T5" fmla="*/ 0 h 2344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49"/>
                <a:gd name="T11" fmla="*/ 21600 w 21600"/>
                <a:gd name="T12" fmla="*/ 23449 h 234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4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17"/>
                    <a:pt x="21573" y="22834"/>
                    <a:pt x="21520" y="23448"/>
                  </a:cubicBezTo>
                </a:path>
                <a:path w="21600" h="2344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17"/>
                    <a:pt x="21573" y="22834"/>
                    <a:pt x="21520" y="2344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35" name="Text Box 64"/>
            <p:cNvSpPr txBox="1">
              <a:spLocks noChangeArrowheads="1"/>
            </p:cNvSpPr>
            <p:nvPr/>
          </p:nvSpPr>
          <p:spPr bwMode="auto">
            <a:xfrm>
              <a:off x="4448" y="1136"/>
              <a:ext cx="1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甲</a:t>
              </a:r>
            </a:p>
          </p:txBody>
        </p:sp>
        <p:sp>
          <p:nvSpPr>
            <p:cNvPr id="136" name="Text Box 65"/>
            <p:cNvSpPr txBox="1">
              <a:spLocks noChangeArrowheads="1"/>
            </p:cNvSpPr>
            <p:nvPr/>
          </p:nvSpPr>
          <p:spPr bwMode="auto">
            <a:xfrm>
              <a:off x="4203" y="1296"/>
              <a:ext cx="12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丙</a:t>
              </a:r>
            </a:p>
          </p:txBody>
        </p:sp>
        <p:sp>
          <p:nvSpPr>
            <p:cNvPr id="137" name="Text Box 66"/>
            <p:cNvSpPr txBox="1">
              <a:spLocks noChangeArrowheads="1"/>
            </p:cNvSpPr>
            <p:nvPr/>
          </p:nvSpPr>
          <p:spPr bwMode="auto">
            <a:xfrm>
              <a:off x="4325" y="1216"/>
              <a:ext cx="1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乙</a:t>
              </a:r>
            </a:p>
          </p:txBody>
        </p:sp>
        <p:sp>
          <p:nvSpPr>
            <p:cNvPr id="138" name="Text Box 67"/>
            <p:cNvSpPr txBox="1">
              <a:spLocks noChangeArrowheads="1"/>
            </p:cNvSpPr>
            <p:nvPr/>
          </p:nvSpPr>
          <p:spPr bwMode="auto">
            <a:xfrm>
              <a:off x="3589" y="1707"/>
              <a:ext cx="49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200" b="1">
                  <a:solidFill>
                    <a:srgbClr val="FFFF00"/>
                  </a:solidFill>
                  <a:latin typeface="Times New Roman" pitchFamily="18" charset="0"/>
                </a:rPr>
                <a:t>　</a:t>
              </a:r>
            </a:p>
          </p:txBody>
        </p:sp>
        <p:sp>
          <p:nvSpPr>
            <p:cNvPr id="139" name="Text Box 68"/>
            <p:cNvSpPr txBox="1">
              <a:spLocks noChangeArrowheads="1"/>
            </p:cNvSpPr>
            <p:nvPr/>
          </p:nvSpPr>
          <p:spPr bwMode="auto">
            <a:xfrm>
              <a:off x="3984" y="1536"/>
              <a:ext cx="83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TW" sz="1600" b="1" dirty="0">
                  <a:solidFill>
                    <a:srgbClr val="FFFF00"/>
                  </a:solidFill>
                  <a:latin typeface="Times New Roman" pitchFamily="18" charset="0"/>
                </a:rPr>
                <a:t>   </a:t>
              </a:r>
              <a:r>
                <a:rPr lang="zh-TW" altLang="en-US" sz="1200" b="1" dirty="0">
                  <a:solidFill>
                    <a:srgbClr val="FFFF00"/>
                  </a:solidFill>
                  <a:latin typeface="Times New Roman" pitchFamily="18" charset="0"/>
                </a:rPr>
                <a:t>多人同時進行</a:t>
              </a:r>
              <a:endParaRPr lang="zh-TW" altLang="en-US" sz="1600" b="1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40" name="向右箭號 139"/>
          <p:cNvSpPr/>
          <p:nvPr/>
        </p:nvSpPr>
        <p:spPr>
          <a:xfrm rot="20426395">
            <a:off x="2690555" y="1789916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41" name="向右箭號 140"/>
          <p:cNvSpPr/>
          <p:nvPr/>
        </p:nvSpPr>
        <p:spPr>
          <a:xfrm rot="8526678">
            <a:off x="6584696" y="4462716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42" name="向右箭號 141"/>
          <p:cNvSpPr/>
          <p:nvPr/>
        </p:nvSpPr>
        <p:spPr>
          <a:xfrm rot="1555318">
            <a:off x="5760913" y="1631288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143" name="向右箭號 142"/>
          <p:cNvSpPr/>
          <p:nvPr/>
        </p:nvSpPr>
        <p:spPr>
          <a:xfrm rot="13758367">
            <a:off x="1990043" y="4221243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pic>
        <p:nvPicPr>
          <p:cNvPr id="144" name="圖片 1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892" y="4117337"/>
            <a:ext cx="1677924" cy="1811426"/>
          </a:xfrm>
          <a:prstGeom prst="rect">
            <a:avLst/>
          </a:prstGeom>
        </p:spPr>
      </p:pic>
      <p:sp>
        <p:nvSpPr>
          <p:cNvPr id="145" name="Line 29"/>
          <p:cNvSpPr>
            <a:spLocks noChangeShapeType="1"/>
          </p:cNvSpPr>
          <p:nvPr/>
        </p:nvSpPr>
        <p:spPr bwMode="auto">
          <a:xfrm>
            <a:off x="4630373" y="2143126"/>
            <a:ext cx="0" cy="1600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  <p:sp>
        <p:nvSpPr>
          <p:cNvPr id="146" name="Line 30"/>
          <p:cNvSpPr>
            <a:spLocks noChangeShapeType="1"/>
          </p:cNvSpPr>
          <p:nvPr/>
        </p:nvSpPr>
        <p:spPr bwMode="auto">
          <a:xfrm>
            <a:off x="4631961" y="3773488"/>
            <a:ext cx="0" cy="903288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140" grpId="0" animBg="1"/>
      <p:bldP spid="141" grpId="0" animBg="1"/>
      <p:bldP spid="142" grpId="0" animBg="1"/>
      <p:bldP spid="143" grpId="0" animBg="1"/>
      <p:bldP spid="145" grpId="0" animBg="1"/>
      <p:bldP spid="1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0DB7C-35C6-430B-AE60-6776F45D2382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策略管理的知識：策略規劃</a:t>
            </a:r>
          </a:p>
        </p:txBody>
      </p:sp>
      <p:graphicFrame>
        <p:nvGraphicFramePr>
          <p:cNvPr id="833558" name="Group 22"/>
          <p:cNvGraphicFramePr>
            <a:graphicFrameLocks noGrp="1"/>
          </p:cNvGraphicFramePr>
          <p:nvPr/>
        </p:nvGraphicFramePr>
        <p:xfrm>
          <a:off x="179388" y="1828800"/>
          <a:ext cx="8713787" cy="2489200"/>
        </p:xfrm>
        <a:graphic>
          <a:graphicData uri="http://schemas.openxmlformats.org/drawingml/2006/table">
            <a:tbl>
              <a:tblPr/>
              <a:tblGrid>
                <a:gridCol w="2670175"/>
                <a:gridCol w="3419475"/>
                <a:gridCol w="2624137"/>
              </a:tblGrid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外在環境分析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內在條件分析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目標分析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顧客分析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競爭對手分析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產業分析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大環境分析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經營績效分析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成本與附加價值分析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組織優劣勢分析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宗旨與使命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信念與共識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正當性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策略意圖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2034" name="Picture 23" descr="j028399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77050" y="4076700"/>
            <a:ext cx="1470025" cy="157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AC14D-A3C8-469C-8029-3789330ED4BD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graphicFrame>
        <p:nvGraphicFramePr>
          <p:cNvPr id="2" name="資料庫圖表 1"/>
          <p:cNvGraphicFramePr/>
          <p:nvPr/>
        </p:nvGraphicFramePr>
        <p:xfrm>
          <a:off x="3779838" y="836613"/>
          <a:ext cx="4643437" cy="434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25" name="Picture 8" descr="圖片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16013" y="1773238"/>
            <a:ext cx="170656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AutoShape 9"/>
          <p:cNvSpPr>
            <a:spLocks noChangeArrowheads="1"/>
          </p:cNvSpPr>
          <p:nvPr/>
        </p:nvSpPr>
        <p:spPr bwMode="auto">
          <a:xfrm>
            <a:off x="2195513" y="1125538"/>
            <a:ext cx="3168650" cy="1079500"/>
          </a:xfrm>
          <a:prstGeom prst="wedgeEllipseCallout">
            <a:avLst>
              <a:gd name="adj1" fmla="val -53407"/>
              <a:gd name="adj2" fmla="val 102204"/>
            </a:avLst>
          </a:prstGeom>
          <a:solidFill>
            <a:srgbClr val="FFFFFF">
              <a:alpha val="58823"/>
            </a:srgbClr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顧客就是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…</a:t>
            </a:r>
          </a:p>
          <a:p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企業的目標與使命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!</a:t>
            </a:r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611188" y="1628775"/>
            <a:ext cx="468312" cy="2087563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>
                <a:solidFill>
                  <a:srgbClr val="FF3300"/>
                </a:solidFill>
                <a:ea typeface="華康隸書體W7" pitchFamily="65" charset="-120"/>
              </a:rPr>
              <a:t>顧客價值</a:t>
            </a:r>
          </a:p>
        </p:txBody>
      </p:sp>
      <p:pic>
        <p:nvPicPr>
          <p:cNvPr id="1634315" name="Picture 11" descr="彼得杜拉克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8313" y="908050"/>
            <a:ext cx="5937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5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3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2BF45-7027-46E4-957A-A74877EC0377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838658" name="Text Box 1026"/>
          <p:cNvSpPr txBox="1">
            <a:spLocks noChangeArrowheads="1"/>
          </p:cNvSpPr>
          <p:nvPr/>
        </p:nvSpPr>
        <p:spPr bwMode="auto">
          <a:xfrm>
            <a:off x="762000" y="1670050"/>
            <a:ext cx="77724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>
              <a:buFontTx/>
              <a:buChar char="•"/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企業的意義是「</a:t>
            </a:r>
            <a:r>
              <a:rPr lang="zh-TW" altLang="en-US" sz="32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止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於</a:t>
            </a:r>
            <a:r>
              <a:rPr lang="zh-TW" altLang="en-US" sz="32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人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的志業」。</a:t>
            </a:r>
          </a:p>
          <a:p>
            <a:pPr marL="190500" indent="-190500"/>
            <a:endParaRPr lang="zh-TW" altLang="en-US" sz="3200">
              <a:latin typeface="Times New Roman" pitchFamily="18" charset="0"/>
              <a:ea typeface="標楷體" pitchFamily="65" charset="-120"/>
            </a:endParaRPr>
          </a:p>
          <a:p>
            <a:pPr marL="190500" indent="-190500">
              <a:buFontTx/>
              <a:buChar char="•"/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某配電盤業者的企業使命：「我們的企業是以滿足人們對電的安全傳輸與有效控管的服務者」？</a:t>
            </a:r>
          </a:p>
          <a:p>
            <a:pPr marL="190500" indent="-190500">
              <a:buFontTx/>
              <a:buChar char="•"/>
            </a:pPr>
            <a:endParaRPr lang="zh-TW" altLang="en-US" sz="3200">
              <a:latin typeface="Times New Roman" pitchFamily="18" charset="0"/>
              <a:ea typeface="標楷體" pitchFamily="65" charset="-120"/>
            </a:endParaRPr>
          </a:p>
          <a:p>
            <a:pPr marL="190500" indent="-190500">
              <a:buFontTx/>
              <a:buChar char="•"/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企業使命的「關鍵字」：</a:t>
            </a:r>
            <a:r>
              <a:rPr lang="zh-TW" altLang="en-US" sz="3200">
                <a:solidFill>
                  <a:srgbClr val="FF00FF"/>
                </a:solidFill>
                <a:latin typeface="Times New Roman" pitchFamily="18" charset="0"/>
                <a:ea typeface="標楷體" pitchFamily="65" charset="-120"/>
              </a:rPr>
              <a:t>滿足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人們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電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安全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rgbClr val="CCFF66"/>
                </a:solidFill>
                <a:latin typeface="Times New Roman" pitchFamily="18" charset="0"/>
                <a:ea typeface="標楷體" pitchFamily="65" charset="-120"/>
              </a:rPr>
              <a:t>傳輸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rgbClr val="FF9900"/>
                </a:solidFill>
                <a:latin typeface="Times New Roman" pitchFamily="18" charset="0"/>
                <a:ea typeface="標楷體" pitchFamily="65" charset="-120"/>
              </a:rPr>
              <a:t>有效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3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控管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+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>
                <a:solidFill>
                  <a:srgbClr val="33CCCC"/>
                </a:solidFill>
                <a:latin typeface="Times New Roman" pitchFamily="18" charset="0"/>
                <a:ea typeface="標楷體" pitchFamily="65" charset="-120"/>
              </a:rPr>
              <a:t>服務者</a:t>
            </a:r>
          </a:p>
        </p:txBody>
      </p:sp>
      <p:sp>
        <p:nvSpPr>
          <p:cNvPr id="343044" name="Rectangle 1027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組織目標：企業的使命</a:t>
            </a:r>
          </a:p>
        </p:txBody>
      </p:sp>
      <p:pic>
        <p:nvPicPr>
          <p:cNvPr id="343045" name="Picture 1028" descr="j028666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31038" y="765175"/>
            <a:ext cx="1522412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5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EE403-FAFC-42F6-9AC0-2C9A528529F2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344067" name="Rectangle 2"/>
          <p:cNvSpPr>
            <a:spLocks noChangeArrowheads="1"/>
          </p:cNvSpPr>
          <p:nvPr/>
        </p:nvSpPr>
        <p:spPr bwMode="auto">
          <a:xfrm>
            <a:off x="1447800" y="1981200"/>
            <a:ext cx="6248400" cy="41910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479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 Vision</a:t>
            </a:r>
          </a:p>
        </p:txBody>
      </p:sp>
      <p:sp>
        <p:nvSpPr>
          <p:cNvPr id="1447940" name="AutoShape 4"/>
          <p:cNvSpPr>
            <a:spLocks noChangeArrowheads="1"/>
          </p:cNvSpPr>
          <p:nvPr/>
        </p:nvSpPr>
        <p:spPr bwMode="auto">
          <a:xfrm>
            <a:off x="685800" y="838200"/>
            <a:ext cx="7772400" cy="914400"/>
          </a:xfrm>
          <a:prstGeom prst="bevel">
            <a:avLst>
              <a:gd name="adj" fmla="val 8856"/>
            </a:avLst>
          </a:prstGeom>
          <a:gradFill rotWithShape="0">
            <a:gsLst>
              <a:gs pos="0">
                <a:srgbClr val="A50021"/>
              </a:gs>
              <a:gs pos="50000">
                <a:srgbClr val="FF9900"/>
              </a:gs>
              <a:gs pos="100000">
                <a:srgbClr val="A50021"/>
              </a:gs>
            </a:gsLst>
            <a:lin ang="2700000" scaled="1"/>
          </a:gra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kumimoji="0" lang="zh-TW" alt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華人市場汽車移動價值鏈的領導者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00200" y="2057400"/>
            <a:ext cx="5943600" cy="4029075"/>
            <a:chOff x="-3" y="-3"/>
            <a:chExt cx="4132" cy="334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4126" cy="3342"/>
              <a:chOff x="0" y="0"/>
              <a:chExt cx="4126" cy="334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922" cy="1114"/>
                <a:chOff x="0" y="0"/>
                <a:chExt cx="922" cy="1114"/>
              </a:xfrm>
            </p:grpSpPr>
            <p:sp>
              <p:nvSpPr>
                <p:cNvPr id="344114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22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5" name="Group 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22" cy="1114"/>
                  <a:chOff x="0" y="0"/>
                  <a:chExt cx="922" cy="1114"/>
                </a:xfrm>
              </p:grpSpPr>
              <p:sp>
                <p:nvSpPr>
                  <p:cNvPr id="34411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836" cy="111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zh-TW" altLang="en-US" sz="36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顧客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algn="ctr"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17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22" cy="111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922" y="0"/>
                <a:ext cx="3204" cy="557"/>
                <a:chOff x="922" y="0"/>
                <a:chExt cx="3204" cy="557"/>
              </a:xfrm>
            </p:grpSpPr>
            <p:sp>
              <p:nvSpPr>
                <p:cNvPr id="344110" name="Rectangle 13"/>
                <p:cNvSpPr>
                  <a:spLocks noChangeArrowheads="1"/>
                </p:cNvSpPr>
                <p:nvPr/>
              </p:nvSpPr>
              <p:spPr bwMode="auto">
                <a:xfrm>
                  <a:off x="922" y="0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7" name="Group 14"/>
                <p:cNvGrpSpPr>
                  <a:grpSpLocks/>
                </p:cNvGrpSpPr>
                <p:nvPr/>
              </p:nvGrpSpPr>
              <p:grpSpPr bwMode="auto">
                <a:xfrm>
                  <a:off x="922" y="0"/>
                  <a:ext cx="3204" cy="557"/>
                  <a:chOff x="922" y="0"/>
                  <a:chExt cx="3204" cy="557"/>
                </a:xfrm>
              </p:grpSpPr>
              <p:sp>
                <p:nvSpPr>
                  <p:cNvPr id="344112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0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創新華人風格產品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13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0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922" y="557"/>
                <a:ext cx="3204" cy="557"/>
                <a:chOff x="922" y="557"/>
                <a:chExt cx="3204" cy="557"/>
              </a:xfrm>
            </p:grpSpPr>
            <p:sp>
              <p:nvSpPr>
                <p:cNvPr id="344106" name="Rectangle 18"/>
                <p:cNvSpPr>
                  <a:spLocks noChangeArrowheads="1"/>
                </p:cNvSpPr>
                <p:nvPr/>
              </p:nvSpPr>
              <p:spPr bwMode="auto">
                <a:xfrm>
                  <a:off x="922" y="557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9" name="Group 19"/>
                <p:cNvGrpSpPr>
                  <a:grpSpLocks/>
                </p:cNvGrpSpPr>
                <p:nvPr/>
              </p:nvGrpSpPr>
              <p:grpSpPr bwMode="auto">
                <a:xfrm>
                  <a:off x="922" y="557"/>
                  <a:ext cx="3204" cy="557"/>
                  <a:chOff x="922" y="557"/>
                  <a:chExt cx="3204" cy="557"/>
                </a:xfrm>
              </p:grpSpPr>
              <p:sp>
                <p:nvSpPr>
                  <p:cNvPr id="344108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557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顧客忠誠度第一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09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557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0" name="Group 22"/>
              <p:cNvGrpSpPr>
                <a:grpSpLocks/>
              </p:cNvGrpSpPr>
              <p:nvPr/>
            </p:nvGrpSpPr>
            <p:grpSpPr bwMode="auto">
              <a:xfrm>
                <a:off x="0" y="1114"/>
                <a:ext cx="922" cy="1114"/>
                <a:chOff x="0" y="1114"/>
                <a:chExt cx="922" cy="1114"/>
              </a:xfrm>
            </p:grpSpPr>
            <p:sp>
              <p:nvSpPr>
                <p:cNvPr id="344102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1114"/>
                  <a:ext cx="922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1" name="Group 24"/>
                <p:cNvGrpSpPr>
                  <a:grpSpLocks/>
                </p:cNvGrpSpPr>
                <p:nvPr/>
              </p:nvGrpSpPr>
              <p:grpSpPr bwMode="auto">
                <a:xfrm>
                  <a:off x="0" y="1114"/>
                  <a:ext cx="922" cy="1114"/>
                  <a:chOff x="0" y="1114"/>
                  <a:chExt cx="922" cy="1114"/>
                </a:xfrm>
              </p:grpSpPr>
              <p:sp>
                <p:nvSpPr>
                  <p:cNvPr id="344104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114"/>
                    <a:ext cx="836" cy="111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zh-TW" altLang="en-US" sz="36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股東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algn="ctr"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05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114"/>
                    <a:ext cx="922" cy="111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2" name="Group 27"/>
              <p:cNvGrpSpPr>
                <a:grpSpLocks/>
              </p:cNvGrpSpPr>
              <p:nvPr/>
            </p:nvGrpSpPr>
            <p:grpSpPr bwMode="auto">
              <a:xfrm>
                <a:off x="922" y="1114"/>
                <a:ext cx="3204" cy="557"/>
                <a:chOff x="922" y="1114"/>
                <a:chExt cx="3204" cy="557"/>
              </a:xfrm>
            </p:grpSpPr>
            <p:sp>
              <p:nvSpPr>
                <p:cNvPr id="344098" name="Rectangle 28"/>
                <p:cNvSpPr>
                  <a:spLocks noChangeArrowheads="1"/>
                </p:cNvSpPr>
                <p:nvPr/>
              </p:nvSpPr>
              <p:spPr bwMode="auto">
                <a:xfrm>
                  <a:off x="922" y="1114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922" y="1114"/>
                  <a:ext cx="3204" cy="557"/>
                  <a:chOff x="922" y="1114"/>
                  <a:chExt cx="3204" cy="557"/>
                </a:xfrm>
              </p:grpSpPr>
              <p:sp>
                <p:nvSpPr>
                  <p:cNvPr id="34410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1114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同業獲利率第一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0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1114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4" name="Group 32"/>
              <p:cNvGrpSpPr>
                <a:grpSpLocks/>
              </p:cNvGrpSpPr>
              <p:nvPr/>
            </p:nvGrpSpPr>
            <p:grpSpPr bwMode="auto">
              <a:xfrm>
                <a:off x="922" y="1671"/>
                <a:ext cx="3204" cy="557"/>
                <a:chOff x="922" y="1671"/>
                <a:chExt cx="3204" cy="557"/>
              </a:xfrm>
            </p:grpSpPr>
            <p:sp>
              <p:nvSpPr>
                <p:cNvPr id="344094" name="Rectangle 33"/>
                <p:cNvSpPr>
                  <a:spLocks noChangeArrowheads="1"/>
                </p:cNvSpPr>
                <p:nvPr/>
              </p:nvSpPr>
              <p:spPr bwMode="auto">
                <a:xfrm>
                  <a:off x="922" y="1671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5" name="Group 34"/>
                <p:cNvGrpSpPr>
                  <a:grpSpLocks/>
                </p:cNvGrpSpPr>
                <p:nvPr/>
              </p:nvGrpSpPr>
              <p:grpSpPr bwMode="auto">
                <a:xfrm>
                  <a:off x="922" y="1671"/>
                  <a:ext cx="3204" cy="557"/>
                  <a:chOff x="922" y="1671"/>
                  <a:chExt cx="3204" cy="557"/>
                </a:xfrm>
              </p:grpSpPr>
              <p:sp>
                <p:nvSpPr>
                  <p:cNvPr id="34409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1671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市場佔有率前二大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9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1671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6" name="Group 37"/>
              <p:cNvGrpSpPr>
                <a:grpSpLocks/>
              </p:cNvGrpSpPr>
              <p:nvPr/>
            </p:nvGrpSpPr>
            <p:grpSpPr bwMode="auto">
              <a:xfrm>
                <a:off x="0" y="2228"/>
                <a:ext cx="922" cy="1114"/>
                <a:chOff x="0" y="2228"/>
                <a:chExt cx="922" cy="1114"/>
              </a:xfrm>
            </p:grpSpPr>
            <p:sp>
              <p:nvSpPr>
                <p:cNvPr id="344090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2228"/>
                  <a:ext cx="922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7" name="Group 39"/>
                <p:cNvGrpSpPr>
                  <a:grpSpLocks/>
                </p:cNvGrpSpPr>
                <p:nvPr/>
              </p:nvGrpSpPr>
              <p:grpSpPr bwMode="auto">
                <a:xfrm>
                  <a:off x="0" y="2228"/>
                  <a:ext cx="922" cy="1114"/>
                  <a:chOff x="0" y="2228"/>
                  <a:chExt cx="922" cy="1114"/>
                </a:xfrm>
              </p:grpSpPr>
              <p:sp>
                <p:nvSpPr>
                  <p:cNvPr id="34409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228"/>
                    <a:ext cx="836" cy="111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zh-TW" altLang="en-US" sz="36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員工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algn="ctr"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9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228"/>
                    <a:ext cx="922" cy="111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8" name="Group 42"/>
              <p:cNvGrpSpPr>
                <a:grpSpLocks/>
              </p:cNvGrpSpPr>
              <p:nvPr/>
            </p:nvGrpSpPr>
            <p:grpSpPr bwMode="auto">
              <a:xfrm>
                <a:off x="922" y="2228"/>
                <a:ext cx="3204" cy="557"/>
                <a:chOff x="922" y="2228"/>
                <a:chExt cx="3204" cy="557"/>
              </a:xfrm>
            </p:grpSpPr>
            <p:sp>
              <p:nvSpPr>
                <p:cNvPr id="344086" name="Rectangle 43"/>
                <p:cNvSpPr>
                  <a:spLocks noChangeArrowheads="1"/>
                </p:cNvSpPr>
                <p:nvPr/>
              </p:nvSpPr>
              <p:spPr bwMode="auto">
                <a:xfrm>
                  <a:off x="922" y="2228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9" name="Group 44"/>
                <p:cNvGrpSpPr>
                  <a:grpSpLocks/>
                </p:cNvGrpSpPr>
                <p:nvPr/>
              </p:nvGrpSpPr>
              <p:grpSpPr bwMode="auto">
                <a:xfrm>
                  <a:off x="922" y="2228"/>
                  <a:ext cx="3204" cy="557"/>
                  <a:chOff x="922" y="2228"/>
                  <a:chExt cx="3204" cy="557"/>
                </a:xfrm>
              </p:grpSpPr>
              <p:sp>
                <p:nvSpPr>
                  <p:cNvPr id="344088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2228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具創新、團隊、速度的能力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89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2228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20" name="Group 47"/>
              <p:cNvGrpSpPr>
                <a:grpSpLocks/>
              </p:cNvGrpSpPr>
              <p:nvPr/>
            </p:nvGrpSpPr>
            <p:grpSpPr bwMode="auto">
              <a:xfrm>
                <a:off x="922" y="2785"/>
                <a:ext cx="3204" cy="557"/>
                <a:chOff x="922" y="2785"/>
                <a:chExt cx="3204" cy="557"/>
              </a:xfrm>
            </p:grpSpPr>
            <p:sp>
              <p:nvSpPr>
                <p:cNvPr id="344082" name="Rectangle 48"/>
                <p:cNvSpPr>
                  <a:spLocks noChangeArrowheads="1"/>
                </p:cNvSpPr>
                <p:nvPr/>
              </p:nvSpPr>
              <p:spPr bwMode="auto">
                <a:xfrm>
                  <a:off x="922" y="2785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21" name="Group 49"/>
                <p:cNvGrpSpPr>
                  <a:grpSpLocks/>
                </p:cNvGrpSpPr>
                <p:nvPr/>
              </p:nvGrpSpPr>
              <p:grpSpPr bwMode="auto">
                <a:xfrm>
                  <a:off x="922" y="2785"/>
                  <a:ext cx="3204" cy="557"/>
                  <a:chOff x="922" y="2785"/>
                  <a:chExt cx="3204" cy="557"/>
                </a:xfrm>
              </p:grpSpPr>
              <p:sp>
                <p:nvSpPr>
                  <p:cNvPr id="344084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2785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與公司共享成長與利潤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85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2785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</p:grpSp>
        <p:sp>
          <p:nvSpPr>
            <p:cNvPr id="344072" name="Rectangle 52"/>
            <p:cNvSpPr>
              <a:spLocks noChangeArrowheads="1"/>
            </p:cNvSpPr>
            <p:nvPr/>
          </p:nvSpPr>
          <p:spPr bwMode="auto">
            <a:xfrm>
              <a:off x="-3" y="-3"/>
              <a:ext cx="4132" cy="3348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7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7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794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2FC27-87AA-4E08-AAEB-399DACE87EE3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144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奇異公司</a:t>
            </a:r>
          </a:p>
        </p:txBody>
      </p:sp>
      <p:sp>
        <p:nvSpPr>
          <p:cNvPr id="144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49413"/>
            <a:ext cx="4419600" cy="4114800"/>
          </a:xfrm>
        </p:spPr>
        <p:txBody>
          <a:bodyPr/>
          <a:lstStyle/>
          <a:p>
            <a:pPr algn="just" eaLnBrk="1" hangingPunct="1"/>
            <a:r>
              <a:rPr lang="zh-TW" altLang="en-US" sz="2800" smtClean="0"/>
              <a:t>家電事業部</a:t>
            </a:r>
          </a:p>
          <a:p>
            <a:pPr algn="just" eaLnBrk="1" hangingPunct="1"/>
            <a:r>
              <a:rPr lang="zh-TW" altLang="en-US" sz="2800" smtClean="0"/>
              <a:t>金融服務事業部</a:t>
            </a:r>
          </a:p>
          <a:p>
            <a:pPr algn="just" eaLnBrk="1" hangingPunct="1"/>
            <a:r>
              <a:rPr lang="zh-TW" altLang="en-US" sz="2800" smtClean="0"/>
              <a:t>照明事業部</a:t>
            </a:r>
          </a:p>
          <a:p>
            <a:pPr algn="just" eaLnBrk="1" hangingPunct="1"/>
            <a:r>
              <a:rPr lang="zh-TW" altLang="en-US" sz="2800" smtClean="0"/>
              <a:t>醫療事業部</a:t>
            </a:r>
          </a:p>
          <a:p>
            <a:pPr algn="just" eaLnBrk="1" hangingPunct="1"/>
            <a:r>
              <a:rPr lang="zh-TW" altLang="en-US" sz="2800" smtClean="0"/>
              <a:t>美國國家廣播公司</a:t>
            </a:r>
            <a:r>
              <a:rPr lang="en-US" altLang="zh-TW" sz="2800" smtClean="0"/>
              <a:t>NBC</a:t>
            </a:r>
          </a:p>
          <a:p>
            <a:pPr algn="just" eaLnBrk="1" hangingPunct="1"/>
            <a:r>
              <a:rPr lang="zh-TW" altLang="en-US" sz="2800" smtClean="0"/>
              <a:t>塑膠事業部</a:t>
            </a:r>
          </a:p>
        </p:txBody>
      </p:sp>
      <p:sp>
        <p:nvSpPr>
          <p:cNvPr id="1448964" name="Rectangle 4"/>
          <p:cNvSpPr>
            <a:spLocks noChangeArrowheads="1"/>
          </p:cNvSpPr>
          <p:nvPr/>
        </p:nvSpPr>
        <p:spPr bwMode="auto">
          <a:xfrm>
            <a:off x="4876800" y="1981200"/>
            <a:ext cx="388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電力系統事業部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資訊服務事業部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工業系統事業部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特用材料事業部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kumimoji="0" lang="zh-TW" altLang="en-US" sz="2800">
                <a:latin typeface="Times New Roman" pitchFamily="18" charset="0"/>
                <a:ea typeface="標楷體" pitchFamily="65" charset="-120"/>
              </a:rPr>
              <a:t>飛機引擎事業部</a:t>
            </a:r>
          </a:p>
        </p:txBody>
      </p:sp>
      <p:pic>
        <p:nvPicPr>
          <p:cNvPr id="345094" name="Picture 5" descr="ge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4800600"/>
            <a:ext cx="330358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4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4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8963" grpId="0" autoUpdateAnimBg="0"/>
      <p:bldP spid="144896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1CDF2-DFDD-42E5-B020-64EC19C31D19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1861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有這種服務</a:t>
            </a:r>
          </a:p>
        </p:txBody>
      </p:sp>
      <p:pic>
        <p:nvPicPr>
          <p:cNvPr id="1861640" name="有這種服務.mpeg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331913" y="1050925"/>
            <a:ext cx="6480175" cy="53022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61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616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164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861640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40D2B-00E9-4138-8D72-1A935C0E32C6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208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>
                <a:ea typeface="新細明體" pitchFamily="18" charset="-120"/>
              </a:rPr>
              <a:t>Organizations as Multiple Realities</a:t>
            </a:r>
          </a:p>
        </p:txBody>
      </p:sp>
      <p:graphicFrame>
        <p:nvGraphicFramePr>
          <p:cNvPr id="2085924" name="Group 36"/>
          <p:cNvGraphicFramePr>
            <a:graphicFrameLocks noGrp="1"/>
          </p:cNvGraphicFramePr>
          <p:nvPr>
            <p:ph type="tbl" idx="1"/>
          </p:nvPr>
        </p:nvGraphicFramePr>
        <p:xfrm>
          <a:off x="468313" y="908050"/>
          <a:ext cx="8208962" cy="5191443"/>
        </p:xfrm>
        <a:graphic>
          <a:graphicData uri="http://schemas.openxmlformats.org/drawingml/2006/table">
            <a:tbl>
              <a:tblPr/>
              <a:tblGrid>
                <a:gridCol w="1406525"/>
                <a:gridCol w="1643062"/>
                <a:gridCol w="1641475"/>
                <a:gridCol w="1563688"/>
                <a:gridCol w="1954212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Process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Structural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Human Resource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Political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Symbolic 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Strategic planning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Create strategic 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Meeting to promote participation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Arena to air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Ritual to reassure audiences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Decision making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Rational process to get right answer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Open process to build commit-ment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Chance to gain or use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Ritual to build values, bonding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Reorganiz-ing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Improve structure/ environment fit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Balance needs and tasks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Reallocate power, form new coalitions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rPr>
                        <a:t>Image of accountability, responsiveness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47172" name="Rectangle 35"/>
          <p:cNvSpPr>
            <a:spLocks noChangeArrowheads="1"/>
          </p:cNvSpPr>
          <p:nvPr/>
        </p:nvSpPr>
        <p:spPr bwMode="auto">
          <a:xfrm>
            <a:off x="881063" y="6084888"/>
            <a:ext cx="743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/>
              <a:t>2003 by Joan V. Gallos and Jossey-Bass/A Wiley Company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DA08C-0409-4DE5-91B8-5FB00EC1EB18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348163" name="Rectangle 3"/>
          <p:cNvSpPr>
            <a:spLocks noChangeArrowheads="1"/>
          </p:cNvSpPr>
          <p:nvPr/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1408"/>
          <p:cNvGrpSpPr>
            <a:grpSpLocks/>
          </p:cNvGrpSpPr>
          <p:nvPr/>
        </p:nvGrpSpPr>
        <p:grpSpPr bwMode="auto">
          <a:xfrm>
            <a:off x="419100" y="304800"/>
            <a:ext cx="8832850" cy="6019800"/>
            <a:chOff x="264" y="192"/>
            <a:chExt cx="5564" cy="3792"/>
          </a:xfrm>
        </p:grpSpPr>
        <p:sp>
          <p:nvSpPr>
            <p:cNvPr id="348177" name="Line 1298"/>
            <p:cNvSpPr>
              <a:spLocks noChangeShapeType="1"/>
            </p:cNvSpPr>
            <p:nvPr/>
          </p:nvSpPr>
          <p:spPr bwMode="auto">
            <a:xfrm flipV="1">
              <a:off x="4123" y="1056"/>
              <a:ext cx="917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78" name="Line 1300"/>
            <p:cNvSpPr>
              <a:spLocks noChangeShapeType="1"/>
            </p:cNvSpPr>
            <p:nvPr/>
          </p:nvSpPr>
          <p:spPr bwMode="auto">
            <a:xfrm>
              <a:off x="2390" y="1056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79" name="Line 1301"/>
            <p:cNvSpPr>
              <a:spLocks noChangeShapeType="1"/>
            </p:cNvSpPr>
            <p:nvPr/>
          </p:nvSpPr>
          <p:spPr bwMode="auto">
            <a:xfrm>
              <a:off x="2184" y="1200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0" name="Line 1329"/>
            <p:cNvSpPr>
              <a:spLocks noChangeShapeType="1"/>
            </p:cNvSpPr>
            <p:nvPr/>
          </p:nvSpPr>
          <p:spPr bwMode="auto">
            <a:xfrm>
              <a:off x="1519" y="3158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1" name="Line 1330"/>
            <p:cNvSpPr>
              <a:spLocks noChangeShapeType="1"/>
            </p:cNvSpPr>
            <p:nvPr/>
          </p:nvSpPr>
          <p:spPr bwMode="auto">
            <a:xfrm>
              <a:off x="1519" y="2568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2" name="Line 1331"/>
            <p:cNvSpPr>
              <a:spLocks noChangeShapeType="1"/>
            </p:cNvSpPr>
            <p:nvPr/>
          </p:nvSpPr>
          <p:spPr bwMode="auto">
            <a:xfrm>
              <a:off x="1474" y="1979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3" name="Line 1332"/>
            <p:cNvSpPr>
              <a:spLocks noChangeShapeType="1"/>
            </p:cNvSpPr>
            <p:nvPr/>
          </p:nvSpPr>
          <p:spPr bwMode="auto">
            <a:xfrm>
              <a:off x="216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4" name="Line 1333"/>
            <p:cNvSpPr>
              <a:spLocks noChangeShapeType="1"/>
            </p:cNvSpPr>
            <p:nvPr/>
          </p:nvSpPr>
          <p:spPr bwMode="auto">
            <a:xfrm>
              <a:off x="264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5" name="Line 1334"/>
            <p:cNvSpPr>
              <a:spLocks noChangeShapeType="1"/>
            </p:cNvSpPr>
            <p:nvPr/>
          </p:nvSpPr>
          <p:spPr bwMode="auto">
            <a:xfrm>
              <a:off x="3024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6" name="Line 1335"/>
            <p:cNvSpPr>
              <a:spLocks noChangeShapeType="1"/>
            </p:cNvSpPr>
            <p:nvPr/>
          </p:nvSpPr>
          <p:spPr bwMode="auto">
            <a:xfrm>
              <a:off x="3456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7" name="Line 1336"/>
            <p:cNvSpPr>
              <a:spLocks noChangeShapeType="1"/>
            </p:cNvSpPr>
            <p:nvPr/>
          </p:nvSpPr>
          <p:spPr bwMode="auto">
            <a:xfrm>
              <a:off x="3888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8" name="Line 1337"/>
            <p:cNvSpPr>
              <a:spLocks noChangeShapeType="1"/>
            </p:cNvSpPr>
            <p:nvPr/>
          </p:nvSpPr>
          <p:spPr bwMode="auto">
            <a:xfrm>
              <a:off x="168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89" name="Rectangle 1338"/>
            <p:cNvSpPr>
              <a:spLocks noChangeArrowheads="1"/>
            </p:cNvSpPr>
            <p:nvPr/>
          </p:nvSpPr>
          <p:spPr bwMode="auto">
            <a:xfrm>
              <a:off x="1473" y="1705"/>
              <a:ext cx="2638" cy="17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190" name="Line 1339"/>
            <p:cNvSpPr>
              <a:spLocks noChangeShapeType="1"/>
            </p:cNvSpPr>
            <p:nvPr/>
          </p:nvSpPr>
          <p:spPr bwMode="auto">
            <a:xfrm>
              <a:off x="1473" y="2840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1" name="Line 1340"/>
            <p:cNvSpPr>
              <a:spLocks noChangeShapeType="1"/>
            </p:cNvSpPr>
            <p:nvPr/>
          </p:nvSpPr>
          <p:spPr bwMode="auto">
            <a:xfrm flipV="1">
              <a:off x="1473" y="1056"/>
              <a:ext cx="917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2" name="Line 1341"/>
            <p:cNvSpPr>
              <a:spLocks noChangeShapeType="1"/>
            </p:cNvSpPr>
            <p:nvPr/>
          </p:nvSpPr>
          <p:spPr bwMode="auto">
            <a:xfrm>
              <a:off x="1667" y="1584"/>
              <a:ext cx="26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3" name="Line 1342"/>
            <p:cNvSpPr>
              <a:spLocks noChangeShapeType="1"/>
            </p:cNvSpPr>
            <p:nvPr/>
          </p:nvSpPr>
          <p:spPr bwMode="auto">
            <a:xfrm>
              <a:off x="1796" y="1488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4" name="Line 1343"/>
            <p:cNvSpPr>
              <a:spLocks noChangeShapeType="1"/>
            </p:cNvSpPr>
            <p:nvPr/>
          </p:nvSpPr>
          <p:spPr bwMode="auto">
            <a:xfrm>
              <a:off x="1926" y="1392"/>
              <a:ext cx="26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5" name="Line 1344"/>
            <p:cNvSpPr>
              <a:spLocks noChangeShapeType="1"/>
            </p:cNvSpPr>
            <p:nvPr/>
          </p:nvSpPr>
          <p:spPr bwMode="auto">
            <a:xfrm>
              <a:off x="2055" y="1296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196" name="Text Box 1345"/>
            <p:cNvSpPr txBox="1">
              <a:spLocks noChangeArrowheads="1"/>
            </p:cNvSpPr>
            <p:nvPr/>
          </p:nvSpPr>
          <p:spPr bwMode="auto">
            <a:xfrm>
              <a:off x="2270" y="1536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生產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197" name="Text Box 1346"/>
            <p:cNvSpPr txBox="1">
              <a:spLocks noChangeArrowheads="1"/>
            </p:cNvSpPr>
            <p:nvPr/>
          </p:nvSpPr>
          <p:spPr bwMode="auto">
            <a:xfrm>
              <a:off x="2433" y="13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行銷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198" name="Text Box 1347"/>
            <p:cNvSpPr txBox="1">
              <a:spLocks noChangeArrowheads="1"/>
            </p:cNvSpPr>
            <p:nvPr/>
          </p:nvSpPr>
          <p:spPr bwMode="auto">
            <a:xfrm>
              <a:off x="2624" y="1296"/>
              <a:ext cx="6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人資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199" name="Text Box 1348"/>
            <p:cNvSpPr txBox="1">
              <a:spLocks noChangeArrowheads="1"/>
            </p:cNvSpPr>
            <p:nvPr/>
          </p:nvSpPr>
          <p:spPr bwMode="auto">
            <a:xfrm>
              <a:off x="2637" y="1200"/>
              <a:ext cx="10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研發知識</a:t>
              </a:r>
            </a:p>
          </p:txBody>
        </p:sp>
        <p:sp>
          <p:nvSpPr>
            <p:cNvPr id="348200" name="Text Box 1349"/>
            <p:cNvSpPr txBox="1">
              <a:spLocks noChangeArrowheads="1"/>
            </p:cNvSpPr>
            <p:nvPr/>
          </p:nvSpPr>
          <p:spPr bwMode="auto">
            <a:xfrm>
              <a:off x="2949" y="110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財務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01" name="Text Box 1350"/>
            <p:cNvSpPr txBox="1">
              <a:spLocks noChangeArrowheads="1"/>
            </p:cNvSpPr>
            <p:nvPr/>
          </p:nvSpPr>
          <p:spPr bwMode="auto">
            <a:xfrm>
              <a:off x="3063" y="1008"/>
              <a:ext cx="9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整體經營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02" name="Line 1351"/>
            <p:cNvSpPr>
              <a:spLocks noChangeShapeType="1"/>
            </p:cNvSpPr>
            <p:nvPr/>
          </p:nvSpPr>
          <p:spPr bwMode="auto">
            <a:xfrm>
              <a:off x="1920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3" name="Line 1352"/>
            <p:cNvSpPr>
              <a:spLocks noChangeShapeType="1"/>
            </p:cNvSpPr>
            <p:nvPr/>
          </p:nvSpPr>
          <p:spPr bwMode="auto">
            <a:xfrm>
              <a:off x="2400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4" name="Line 1353"/>
            <p:cNvSpPr>
              <a:spLocks noChangeShapeType="1"/>
            </p:cNvSpPr>
            <p:nvPr/>
          </p:nvSpPr>
          <p:spPr bwMode="auto">
            <a:xfrm>
              <a:off x="2832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5" name="Line 1354"/>
            <p:cNvSpPr>
              <a:spLocks noChangeShapeType="1"/>
            </p:cNvSpPr>
            <p:nvPr/>
          </p:nvSpPr>
          <p:spPr bwMode="auto">
            <a:xfrm>
              <a:off x="3264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6" name="Line 1355"/>
            <p:cNvSpPr>
              <a:spLocks noChangeShapeType="1"/>
            </p:cNvSpPr>
            <p:nvPr/>
          </p:nvSpPr>
          <p:spPr bwMode="auto">
            <a:xfrm>
              <a:off x="3696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07" name="Text Box 1356"/>
            <p:cNvSpPr txBox="1">
              <a:spLocks noChangeArrowheads="1"/>
            </p:cNvSpPr>
            <p:nvPr/>
          </p:nvSpPr>
          <p:spPr bwMode="auto">
            <a:xfrm>
              <a:off x="3840" y="2928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8208" name="Text Box 1357"/>
            <p:cNvSpPr txBox="1">
              <a:spLocks noChangeArrowheads="1"/>
            </p:cNvSpPr>
            <p:nvPr/>
          </p:nvSpPr>
          <p:spPr bwMode="auto">
            <a:xfrm>
              <a:off x="3840" y="2352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8209" name="Line 1358"/>
            <p:cNvSpPr>
              <a:spLocks noChangeShapeType="1"/>
            </p:cNvSpPr>
            <p:nvPr/>
          </p:nvSpPr>
          <p:spPr bwMode="auto">
            <a:xfrm>
              <a:off x="1473" y="2273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359"/>
            <p:cNvGrpSpPr>
              <a:grpSpLocks/>
            </p:cNvGrpSpPr>
            <p:nvPr/>
          </p:nvGrpSpPr>
          <p:grpSpPr bwMode="auto">
            <a:xfrm>
              <a:off x="1491" y="2927"/>
              <a:ext cx="2618" cy="429"/>
              <a:chOff x="1335" y="2927"/>
              <a:chExt cx="2582" cy="429"/>
            </a:xfrm>
          </p:grpSpPr>
          <p:sp>
            <p:nvSpPr>
              <p:cNvPr id="348280" name="Text Box 1360"/>
              <p:cNvSpPr txBox="1">
                <a:spLocks noChangeArrowheads="1"/>
              </p:cNvSpPr>
              <p:nvPr/>
            </p:nvSpPr>
            <p:spPr bwMode="auto">
              <a:xfrm>
                <a:off x="1335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48281" name="Text Box 1361"/>
              <p:cNvSpPr txBox="1">
                <a:spLocks noChangeArrowheads="1"/>
              </p:cNvSpPr>
              <p:nvPr/>
            </p:nvSpPr>
            <p:spPr bwMode="auto">
              <a:xfrm>
                <a:off x="1767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48282" name="Text Box 1362"/>
              <p:cNvSpPr txBox="1">
                <a:spLocks noChangeArrowheads="1"/>
              </p:cNvSpPr>
              <p:nvPr/>
            </p:nvSpPr>
            <p:spPr bwMode="auto">
              <a:xfrm>
                <a:off x="2199" y="2927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48283" name="Text Box 1363"/>
              <p:cNvSpPr txBox="1">
                <a:spLocks noChangeArrowheads="1"/>
              </p:cNvSpPr>
              <p:nvPr/>
            </p:nvSpPr>
            <p:spPr bwMode="auto">
              <a:xfrm>
                <a:off x="2631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48284" name="Text Box 1364"/>
              <p:cNvSpPr txBox="1">
                <a:spLocks noChangeArrowheads="1"/>
              </p:cNvSpPr>
              <p:nvPr/>
            </p:nvSpPr>
            <p:spPr bwMode="auto">
              <a:xfrm>
                <a:off x="3063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…</a:t>
                </a:r>
              </a:p>
            </p:txBody>
          </p:sp>
          <p:sp>
            <p:nvSpPr>
              <p:cNvPr id="348285" name="Text Box 1365"/>
              <p:cNvSpPr txBox="1">
                <a:spLocks noChangeArrowheads="1"/>
              </p:cNvSpPr>
              <p:nvPr/>
            </p:nvSpPr>
            <p:spPr bwMode="auto">
              <a:xfrm>
                <a:off x="3495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n</a:t>
                </a:r>
              </a:p>
            </p:txBody>
          </p:sp>
        </p:grpSp>
        <p:grpSp>
          <p:nvGrpSpPr>
            <p:cNvPr id="4" name="Group 1366"/>
            <p:cNvGrpSpPr>
              <a:grpSpLocks/>
            </p:cNvGrpSpPr>
            <p:nvPr/>
          </p:nvGrpSpPr>
          <p:grpSpPr bwMode="auto">
            <a:xfrm>
              <a:off x="1486" y="3504"/>
              <a:ext cx="2640" cy="267"/>
              <a:chOff x="1234" y="2112"/>
              <a:chExt cx="2592" cy="267"/>
            </a:xfrm>
          </p:grpSpPr>
          <p:sp>
            <p:nvSpPr>
              <p:cNvPr id="348274" name="Text Box 1367"/>
              <p:cNvSpPr txBox="1">
                <a:spLocks noChangeArrowheads="1"/>
              </p:cNvSpPr>
              <p:nvPr/>
            </p:nvSpPr>
            <p:spPr bwMode="auto">
              <a:xfrm>
                <a:off x="1234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篩選</a:t>
                </a:r>
              </a:p>
            </p:txBody>
          </p:sp>
          <p:sp>
            <p:nvSpPr>
              <p:cNvPr id="348275" name="Text Box 1368"/>
              <p:cNvSpPr txBox="1">
                <a:spLocks noChangeArrowheads="1"/>
              </p:cNvSpPr>
              <p:nvPr/>
            </p:nvSpPr>
            <p:spPr bwMode="auto">
              <a:xfrm>
                <a:off x="1666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紀錄</a:t>
                </a:r>
              </a:p>
            </p:txBody>
          </p:sp>
          <p:sp>
            <p:nvSpPr>
              <p:cNvPr id="348276" name="Text Box 1369"/>
              <p:cNvSpPr txBox="1">
                <a:spLocks noChangeArrowheads="1"/>
              </p:cNvSpPr>
              <p:nvPr/>
            </p:nvSpPr>
            <p:spPr bwMode="auto">
              <a:xfrm>
                <a:off x="2098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交流</a:t>
                </a:r>
              </a:p>
            </p:txBody>
          </p:sp>
          <p:sp>
            <p:nvSpPr>
              <p:cNvPr id="348277" name="Text Box 1370"/>
              <p:cNvSpPr txBox="1">
                <a:spLocks noChangeArrowheads="1"/>
              </p:cNvSpPr>
              <p:nvPr/>
            </p:nvSpPr>
            <p:spPr bwMode="auto">
              <a:xfrm>
                <a:off x="2530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分享</a:t>
                </a:r>
              </a:p>
            </p:txBody>
          </p:sp>
          <p:sp>
            <p:nvSpPr>
              <p:cNvPr id="348278" name="Text Box 1371"/>
              <p:cNvSpPr txBox="1">
                <a:spLocks noChangeArrowheads="1"/>
              </p:cNvSpPr>
              <p:nvPr/>
            </p:nvSpPr>
            <p:spPr bwMode="auto">
              <a:xfrm>
                <a:off x="2962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創造</a:t>
                </a:r>
              </a:p>
            </p:txBody>
          </p:sp>
          <p:sp>
            <p:nvSpPr>
              <p:cNvPr id="348279" name="Text Box 1372"/>
              <p:cNvSpPr txBox="1">
                <a:spLocks noChangeArrowheads="1"/>
              </p:cNvSpPr>
              <p:nvPr/>
            </p:nvSpPr>
            <p:spPr bwMode="auto">
              <a:xfrm>
                <a:off x="3394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評估</a:t>
                </a:r>
              </a:p>
            </p:txBody>
          </p:sp>
        </p:grpSp>
        <p:sp>
          <p:nvSpPr>
            <p:cNvPr id="348212" name="Text Box 1373"/>
            <p:cNvSpPr txBox="1">
              <a:spLocks noChangeArrowheads="1"/>
            </p:cNvSpPr>
            <p:nvPr/>
          </p:nvSpPr>
          <p:spPr bwMode="auto">
            <a:xfrm>
              <a:off x="1488" y="1776"/>
              <a:ext cx="2640" cy="428"/>
            </a:xfrm>
            <a:prstGeom prst="rect">
              <a:avLst/>
            </a:prstGeom>
            <a:solidFill>
              <a:srgbClr val="663300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心智                 知識</a:t>
              </a:r>
            </a:p>
            <a:p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                  互動      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+         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轉化</a:t>
              </a:r>
            </a:p>
          </p:txBody>
        </p:sp>
        <p:grpSp>
          <p:nvGrpSpPr>
            <p:cNvPr id="5" name="Group 1374"/>
            <p:cNvGrpSpPr>
              <a:grpSpLocks/>
            </p:cNvGrpSpPr>
            <p:nvPr/>
          </p:nvGrpSpPr>
          <p:grpSpPr bwMode="auto">
            <a:xfrm>
              <a:off x="1344" y="1968"/>
              <a:ext cx="144" cy="528"/>
              <a:chOff x="1152" y="1968"/>
              <a:chExt cx="144" cy="528"/>
            </a:xfrm>
          </p:grpSpPr>
          <p:sp>
            <p:nvSpPr>
              <p:cNvPr id="348271" name="Line 1375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72" name="Line 1376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73" name="Line 1377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Group 1378"/>
            <p:cNvGrpSpPr>
              <a:grpSpLocks/>
            </p:cNvGrpSpPr>
            <p:nvPr/>
          </p:nvGrpSpPr>
          <p:grpSpPr bwMode="auto">
            <a:xfrm>
              <a:off x="1344" y="2688"/>
              <a:ext cx="144" cy="528"/>
              <a:chOff x="1152" y="1968"/>
              <a:chExt cx="144" cy="528"/>
            </a:xfrm>
          </p:grpSpPr>
          <p:sp>
            <p:nvSpPr>
              <p:cNvPr id="348268" name="Line 1379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9" name="Line 1380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70" name="Line 1381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8215" name="Text Box 1382"/>
            <p:cNvSpPr txBox="1">
              <a:spLocks noChangeArrowheads="1"/>
            </p:cNvSpPr>
            <p:nvPr/>
          </p:nvSpPr>
          <p:spPr bwMode="auto">
            <a:xfrm>
              <a:off x="333" y="2976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48216" name="Text Box 1383"/>
            <p:cNvSpPr txBox="1">
              <a:spLocks noChangeArrowheads="1"/>
            </p:cNvSpPr>
            <p:nvPr/>
          </p:nvSpPr>
          <p:spPr bwMode="auto">
            <a:xfrm>
              <a:off x="333" y="2400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專業層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48217" name="Text Box 1384"/>
            <p:cNvSpPr txBox="1">
              <a:spLocks noChangeArrowheads="1"/>
            </p:cNvSpPr>
            <p:nvPr/>
          </p:nvSpPr>
          <p:spPr bwMode="auto">
            <a:xfrm>
              <a:off x="333" y="1824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策略層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48218" name="Text Box 1385"/>
            <p:cNvSpPr txBox="1">
              <a:spLocks noChangeArrowheads="1"/>
            </p:cNvSpPr>
            <p:nvPr/>
          </p:nvSpPr>
          <p:spPr bwMode="auto">
            <a:xfrm>
              <a:off x="960" y="1824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概念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19" name="Text Box 1386"/>
            <p:cNvSpPr txBox="1">
              <a:spLocks noChangeArrowheads="1"/>
            </p:cNvSpPr>
            <p:nvPr/>
          </p:nvSpPr>
          <p:spPr bwMode="auto">
            <a:xfrm>
              <a:off x="960" y="2400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功能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20" name="Text Box 1387"/>
            <p:cNvSpPr txBox="1">
              <a:spLocks noChangeArrowheads="1"/>
            </p:cNvSpPr>
            <p:nvPr/>
          </p:nvSpPr>
          <p:spPr bwMode="auto">
            <a:xfrm>
              <a:off x="960" y="2976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操作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48221" name="Line 1388"/>
            <p:cNvSpPr>
              <a:spLocks noChangeShapeType="1"/>
            </p:cNvSpPr>
            <p:nvPr/>
          </p:nvSpPr>
          <p:spPr bwMode="auto">
            <a:xfrm>
              <a:off x="912" y="2016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22" name="Line 1389"/>
            <p:cNvSpPr>
              <a:spLocks noChangeShapeType="1"/>
            </p:cNvSpPr>
            <p:nvPr/>
          </p:nvSpPr>
          <p:spPr bwMode="auto">
            <a:xfrm>
              <a:off x="912" y="2640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8223" name="Line 1390"/>
            <p:cNvSpPr>
              <a:spLocks noChangeShapeType="1"/>
            </p:cNvSpPr>
            <p:nvPr/>
          </p:nvSpPr>
          <p:spPr bwMode="auto">
            <a:xfrm>
              <a:off x="912" y="3216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7" name="Group 1391"/>
            <p:cNvGrpSpPr>
              <a:grpSpLocks/>
            </p:cNvGrpSpPr>
            <p:nvPr/>
          </p:nvGrpSpPr>
          <p:grpSpPr bwMode="auto">
            <a:xfrm>
              <a:off x="4128" y="1968"/>
              <a:ext cx="144" cy="528"/>
              <a:chOff x="3936" y="2016"/>
              <a:chExt cx="144" cy="528"/>
            </a:xfrm>
          </p:grpSpPr>
          <p:sp>
            <p:nvSpPr>
              <p:cNvPr id="348265" name="Line 1392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6" name="Line 1393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7" name="Line 1394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8" name="Group 1395"/>
            <p:cNvGrpSpPr>
              <a:grpSpLocks/>
            </p:cNvGrpSpPr>
            <p:nvPr/>
          </p:nvGrpSpPr>
          <p:grpSpPr bwMode="auto">
            <a:xfrm>
              <a:off x="4128" y="2688"/>
              <a:ext cx="144" cy="528"/>
              <a:chOff x="3936" y="2016"/>
              <a:chExt cx="144" cy="528"/>
            </a:xfrm>
          </p:grpSpPr>
          <p:sp>
            <p:nvSpPr>
              <p:cNvPr id="348262" name="Line 1396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3" name="Line 1397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8264" name="Line 1398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8226" name="Text Box 1399"/>
            <p:cNvSpPr txBox="1">
              <a:spLocks noChangeArrowheads="1"/>
            </p:cNvSpPr>
            <p:nvPr/>
          </p:nvSpPr>
          <p:spPr bwMode="auto">
            <a:xfrm>
              <a:off x="264" y="3455"/>
              <a:ext cx="69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KM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基礎機制</a:t>
              </a:r>
            </a:p>
          </p:txBody>
        </p:sp>
        <p:sp>
          <p:nvSpPr>
            <p:cNvPr id="348227" name="Line 1400"/>
            <p:cNvSpPr>
              <a:spLocks noChangeShapeType="1"/>
            </p:cNvSpPr>
            <p:nvPr/>
          </p:nvSpPr>
          <p:spPr bwMode="auto">
            <a:xfrm>
              <a:off x="960" y="3648"/>
              <a:ext cx="528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9" name="Group 1401"/>
            <p:cNvGrpSpPr>
              <a:grpSpLocks/>
            </p:cNvGrpSpPr>
            <p:nvPr/>
          </p:nvGrpSpPr>
          <p:grpSpPr bwMode="auto">
            <a:xfrm>
              <a:off x="1488" y="2352"/>
              <a:ext cx="2636" cy="428"/>
              <a:chOff x="1296" y="2496"/>
              <a:chExt cx="2636" cy="428"/>
            </a:xfrm>
          </p:grpSpPr>
          <p:sp>
            <p:nvSpPr>
              <p:cNvPr id="348256" name="Text Box 1402"/>
              <p:cNvSpPr txBox="1">
                <a:spLocks noChangeArrowheads="1"/>
              </p:cNvSpPr>
              <p:nvPr/>
            </p:nvSpPr>
            <p:spPr bwMode="auto">
              <a:xfrm>
                <a:off x="1296" y="2496"/>
                <a:ext cx="480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命題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確定</a:t>
                </a:r>
              </a:p>
            </p:txBody>
          </p:sp>
          <p:sp>
            <p:nvSpPr>
              <p:cNvPr id="348257" name="Text Box 1403"/>
              <p:cNvSpPr txBox="1">
                <a:spLocks noChangeArrowheads="1"/>
              </p:cNvSpPr>
              <p:nvPr/>
            </p:nvSpPr>
            <p:spPr bwMode="auto">
              <a:xfrm>
                <a:off x="1728" y="2496"/>
                <a:ext cx="476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目標</a:t>
                </a:r>
              </a:p>
            </p:txBody>
          </p:sp>
          <p:sp>
            <p:nvSpPr>
              <p:cNvPr id="348258" name="Text Box 1404"/>
              <p:cNvSpPr txBox="1">
                <a:spLocks noChangeArrowheads="1"/>
              </p:cNvSpPr>
              <p:nvPr/>
            </p:nvSpPr>
            <p:spPr bwMode="auto">
              <a:xfrm>
                <a:off x="2208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方法</a:t>
                </a:r>
              </a:p>
            </p:txBody>
          </p:sp>
          <p:sp>
            <p:nvSpPr>
              <p:cNvPr id="348259" name="Text Box 1405"/>
              <p:cNvSpPr txBox="1">
                <a:spLocks noChangeArrowheads="1"/>
              </p:cNvSpPr>
              <p:nvPr/>
            </p:nvSpPr>
            <p:spPr bwMode="auto">
              <a:xfrm>
                <a:off x="2640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方案</a:t>
                </a:r>
              </a:p>
            </p:txBody>
          </p:sp>
          <p:sp>
            <p:nvSpPr>
              <p:cNvPr id="348260" name="Text Box 1406"/>
              <p:cNvSpPr txBox="1">
                <a:spLocks noChangeArrowheads="1"/>
              </p:cNvSpPr>
              <p:nvPr/>
            </p:nvSpPr>
            <p:spPr bwMode="auto">
              <a:xfrm>
                <a:off x="3072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分析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驗證</a:t>
                </a:r>
              </a:p>
            </p:txBody>
          </p:sp>
          <p:sp>
            <p:nvSpPr>
              <p:cNvPr id="348261" name="Text Box 1407"/>
              <p:cNvSpPr txBox="1">
                <a:spLocks noChangeArrowheads="1"/>
              </p:cNvSpPr>
              <p:nvPr/>
            </p:nvSpPr>
            <p:spPr bwMode="auto">
              <a:xfrm>
                <a:off x="3504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檢討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調整</a:t>
                </a:r>
              </a:p>
            </p:txBody>
          </p:sp>
        </p:grpSp>
        <p:sp>
          <p:nvSpPr>
            <p:cNvPr id="348229" name="Text Box 4"/>
            <p:cNvSpPr txBox="1">
              <a:spLocks noChangeArrowheads="1"/>
            </p:cNvSpPr>
            <p:nvPr/>
          </p:nvSpPr>
          <p:spPr bwMode="auto">
            <a:xfrm>
              <a:off x="5712" y="1536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0" name="Group 1303"/>
            <p:cNvGrpSpPr>
              <a:grpSpLocks/>
            </p:cNvGrpSpPr>
            <p:nvPr/>
          </p:nvGrpSpPr>
          <p:grpSpPr bwMode="auto">
            <a:xfrm>
              <a:off x="3936" y="192"/>
              <a:ext cx="1824" cy="1488"/>
              <a:chOff x="2544" y="1920"/>
              <a:chExt cx="1824" cy="1488"/>
            </a:xfrm>
          </p:grpSpPr>
          <p:sp>
            <p:nvSpPr>
              <p:cNvPr id="348231" name="Rectangle 1304"/>
              <p:cNvSpPr>
                <a:spLocks noChangeArrowheads="1"/>
              </p:cNvSpPr>
              <p:nvPr/>
            </p:nvSpPr>
            <p:spPr bwMode="auto">
              <a:xfrm>
                <a:off x="2592" y="1920"/>
                <a:ext cx="1776" cy="1488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11" name="Group 1305"/>
              <p:cNvGrpSpPr>
                <a:grpSpLocks/>
              </p:cNvGrpSpPr>
              <p:nvPr/>
            </p:nvGrpSpPr>
            <p:grpSpPr bwMode="auto">
              <a:xfrm>
                <a:off x="2832" y="2208"/>
                <a:ext cx="1488" cy="1147"/>
                <a:chOff x="1584" y="1344"/>
                <a:chExt cx="2544" cy="1776"/>
              </a:xfrm>
            </p:grpSpPr>
            <p:sp>
              <p:nvSpPr>
                <p:cNvPr id="348253" name="Rectangle 1306"/>
                <p:cNvSpPr>
                  <a:spLocks noChangeArrowheads="1"/>
                </p:cNvSpPr>
                <p:nvPr/>
              </p:nvSpPr>
              <p:spPr bwMode="auto">
                <a:xfrm>
                  <a:off x="1584" y="1344"/>
                  <a:ext cx="2544" cy="177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TW" altLang="zh-TW" sz="10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348254" name="Line 1307"/>
                <p:cNvSpPr>
                  <a:spLocks noChangeShapeType="1"/>
                </p:cNvSpPr>
                <p:nvPr/>
              </p:nvSpPr>
              <p:spPr bwMode="auto">
                <a:xfrm>
                  <a:off x="1584" y="2256"/>
                  <a:ext cx="2544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8255" name="Line 1308"/>
                <p:cNvSpPr>
                  <a:spLocks noChangeShapeType="1"/>
                </p:cNvSpPr>
                <p:nvPr/>
              </p:nvSpPr>
              <p:spPr bwMode="auto">
                <a:xfrm>
                  <a:off x="2832" y="1344"/>
                  <a:ext cx="0" cy="177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48233" name="Text Box 1309"/>
              <p:cNvSpPr txBox="1">
                <a:spLocks noChangeArrowheads="1"/>
              </p:cNvSpPr>
              <p:nvPr/>
            </p:nvSpPr>
            <p:spPr bwMode="auto">
              <a:xfrm>
                <a:off x="3229" y="1950"/>
                <a:ext cx="5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知識的形成</a:t>
                </a:r>
              </a:p>
            </p:txBody>
          </p:sp>
          <p:sp>
            <p:nvSpPr>
              <p:cNvPr id="348234" name="Text Box 1310"/>
              <p:cNvSpPr txBox="1">
                <a:spLocks noChangeArrowheads="1"/>
              </p:cNvSpPr>
              <p:nvPr/>
            </p:nvSpPr>
            <p:spPr bwMode="auto">
              <a:xfrm>
                <a:off x="2962" y="2072"/>
                <a:ext cx="35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結構化</a:t>
                </a:r>
              </a:p>
            </p:txBody>
          </p:sp>
          <p:sp>
            <p:nvSpPr>
              <p:cNvPr id="348235" name="Text Box 1311"/>
              <p:cNvSpPr txBox="1">
                <a:spLocks noChangeArrowheads="1"/>
              </p:cNvSpPr>
              <p:nvPr/>
            </p:nvSpPr>
            <p:spPr bwMode="auto">
              <a:xfrm>
                <a:off x="3616" y="2072"/>
                <a:ext cx="43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未結構化</a:t>
                </a:r>
              </a:p>
            </p:txBody>
          </p:sp>
          <p:sp>
            <p:nvSpPr>
              <p:cNvPr id="348236" name="Text Box 1312"/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196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識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的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分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享</a:t>
                </a:r>
              </a:p>
            </p:txBody>
          </p:sp>
          <p:sp>
            <p:nvSpPr>
              <p:cNvPr id="348237" name="Text Box 1313"/>
              <p:cNvSpPr txBox="1">
                <a:spLocks noChangeArrowheads="1"/>
              </p:cNvSpPr>
              <p:nvPr/>
            </p:nvSpPr>
            <p:spPr bwMode="auto">
              <a:xfrm>
                <a:off x="2633" y="2258"/>
                <a:ext cx="196" cy="9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en-US" altLang="zh-TW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道</a:t>
                </a: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不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道</a:t>
                </a:r>
              </a:p>
            </p:txBody>
          </p:sp>
          <p:sp>
            <p:nvSpPr>
              <p:cNvPr id="348238" name="Text Box 1314"/>
              <p:cNvSpPr txBox="1">
                <a:spLocks noChangeArrowheads="1"/>
              </p:cNvSpPr>
              <p:nvPr/>
            </p:nvSpPr>
            <p:spPr bwMode="auto">
              <a:xfrm>
                <a:off x="2959" y="3115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zh-TW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48239" name="Text Box 1315"/>
              <p:cNvSpPr txBox="1">
                <a:spLocks noChangeArrowheads="1"/>
              </p:cNvSpPr>
              <p:nvPr/>
            </p:nvSpPr>
            <p:spPr bwMode="auto">
              <a:xfrm>
                <a:off x="2931" y="2323"/>
                <a:ext cx="40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B</a:t>
                </a:r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48240" name="Text Box 1316"/>
              <p:cNvSpPr txBox="1">
                <a:spLocks noChangeArrowheads="1"/>
              </p:cNvSpPr>
              <p:nvPr/>
            </p:nvSpPr>
            <p:spPr bwMode="auto">
              <a:xfrm>
                <a:off x="3599" y="2323"/>
                <a:ext cx="41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A</a:t>
                </a:r>
                <a:r>
                  <a:rPr lang="zh-TW" altLang="en-US" sz="1000"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48241" name="Text Box 1317"/>
              <p:cNvSpPr txBox="1">
                <a:spLocks noChangeArrowheads="1"/>
              </p:cNvSpPr>
              <p:nvPr/>
            </p:nvSpPr>
            <p:spPr bwMode="auto">
              <a:xfrm>
                <a:off x="3603" y="3191"/>
                <a:ext cx="4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rgbClr val="FF9900"/>
                    </a:solidFill>
                    <a:latin typeface="Times New Roman" pitchFamily="18" charset="0"/>
                    <a:ea typeface="標楷體" pitchFamily="65" charset="-120"/>
                  </a:rPr>
                  <a:t>A’</a:t>
                </a:r>
                <a:r>
                  <a:rPr lang="zh-TW" altLang="en-US" sz="1000">
                    <a:solidFill>
                      <a:srgbClr val="FF9900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48242" name="Text Box 1318"/>
              <p:cNvSpPr txBox="1">
                <a:spLocks noChangeArrowheads="1"/>
              </p:cNvSpPr>
              <p:nvPr/>
            </p:nvSpPr>
            <p:spPr bwMode="auto">
              <a:xfrm>
                <a:off x="2935" y="3191"/>
                <a:ext cx="43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rgbClr val="66FF33"/>
                    </a:solidFill>
                    <a:latin typeface="Times New Roman" pitchFamily="18" charset="0"/>
                    <a:ea typeface="標楷體" pitchFamily="65" charset="-120"/>
                  </a:rPr>
                  <a:t>B’</a:t>
                </a:r>
                <a:r>
                  <a:rPr lang="zh-TW" altLang="en-US" sz="1000">
                    <a:solidFill>
                      <a:srgbClr val="66FF33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48243" name="Text Box 1319"/>
              <p:cNvSpPr txBox="1">
                <a:spLocks noChangeArrowheads="1"/>
              </p:cNvSpPr>
              <p:nvPr/>
            </p:nvSpPr>
            <p:spPr bwMode="auto">
              <a:xfrm>
                <a:off x="2892" y="2464"/>
                <a:ext cx="622" cy="256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藉由教育訓練</a:t>
                </a:r>
              </a:p>
              <a:p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 落實執行方案</a:t>
                </a:r>
              </a:p>
            </p:txBody>
          </p:sp>
          <p:sp>
            <p:nvSpPr>
              <p:cNvPr id="348244" name="Text Box 1320"/>
              <p:cNvSpPr txBox="1">
                <a:spLocks noChangeArrowheads="1"/>
              </p:cNvSpPr>
              <p:nvPr/>
            </p:nvSpPr>
            <p:spPr bwMode="auto">
              <a:xfrm>
                <a:off x="2832" y="2907"/>
                <a:ext cx="622" cy="256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藉由制度規範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以回復技能</a:t>
                </a:r>
              </a:p>
            </p:txBody>
          </p:sp>
          <p:sp>
            <p:nvSpPr>
              <p:cNvPr id="348245" name="AutoShape 1321"/>
              <p:cNvSpPr>
                <a:spLocks noChangeArrowheads="1"/>
              </p:cNvSpPr>
              <p:nvPr/>
            </p:nvSpPr>
            <p:spPr bwMode="auto">
              <a:xfrm>
                <a:off x="3072" y="2688"/>
                <a:ext cx="183" cy="240"/>
              </a:xfrm>
              <a:prstGeom prst="upArrow">
                <a:avLst>
                  <a:gd name="adj1" fmla="val 50000"/>
                  <a:gd name="adj2" fmla="val 32787"/>
                </a:avLst>
              </a:prstGeom>
              <a:solidFill>
                <a:srgbClr val="99CCFF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8246" name="Text Box 1322"/>
              <p:cNvSpPr txBox="1">
                <a:spLocks noChangeArrowheads="1"/>
              </p:cNvSpPr>
              <p:nvPr/>
            </p:nvSpPr>
            <p:spPr bwMode="auto">
              <a:xfrm>
                <a:off x="3552" y="2928"/>
                <a:ext cx="762" cy="256"/>
              </a:xfrm>
              <a:prstGeom prst="rect">
                <a:avLst/>
              </a:prstGeom>
              <a:solidFill>
                <a:srgbClr val="0099CC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藉由多元群組創新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互動以超越舊框架</a:t>
                </a:r>
              </a:p>
            </p:txBody>
          </p:sp>
          <p:sp>
            <p:nvSpPr>
              <p:cNvPr id="348247" name="Text Box 1323"/>
              <p:cNvSpPr txBox="1">
                <a:spLocks noChangeArrowheads="1"/>
              </p:cNvSpPr>
              <p:nvPr/>
            </p:nvSpPr>
            <p:spPr bwMode="auto">
              <a:xfrm>
                <a:off x="3585" y="2464"/>
                <a:ext cx="622" cy="256"/>
              </a:xfrm>
              <a:prstGeom prst="rect">
                <a:avLst/>
              </a:prstGeom>
              <a:solidFill>
                <a:srgbClr val="66FF33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藉由功能團隊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發展執行方案</a:t>
                </a:r>
              </a:p>
            </p:txBody>
          </p:sp>
          <p:sp>
            <p:nvSpPr>
              <p:cNvPr id="348248" name="AutoShape 1324"/>
              <p:cNvSpPr>
                <a:spLocks noChangeArrowheads="1"/>
              </p:cNvSpPr>
              <p:nvPr/>
            </p:nvSpPr>
            <p:spPr bwMode="auto">
              <a:xfrm>
                <a:off x="3404" y="2492"/>
                <a:ext cx="180" cy="196"/>
              </a:xfrm>
              <a:prstGeom prst="leftArrow">
                <a:avLst>
                  <a:gd name="adj1" fmla="val 50000"/>
                  <a:gd name="adj2" fmla="val 25000"/>
                </a:avLst>
              </a:prstGeom>
              <a:solidFill>
                <a:srgbClr val="66FF33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8249" name="Rectangle 1325"/>
              <p:cNvSpPr>
                <a:spLocks noChangeArrowheads="1"/>
              </p:cNvSpPr>
              <p:nvPr/>
            </p:nvSpPr>
            <p:spPr bwMode="auto">
              <a:xfrm>
                <a:off x="3024" y="2736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</a:t>
                </a:r>
              </a:p>
            </p:txBody>
          </p:sp>
          <p:sp>
            <p:nvSpPr>
              <p:cNvPr id="348250" name="AutoShape 1326"/>
              <p:cNvSpPr>
                <a:spLocks noChangeArrowheads="1"/>
              </p:cNvSpPr>
              <p:nvPr/>
            </p:nvSpPr>
            <p:spPr bwMode="auto">
              <a:xfrm>
                <a:off x="3792" y="2688"/>
                <a:ext cx="180" cy="240"/>
              </a:xfrm>
              <a:prstGeom prst="upArrow">
                <a:avLst>
                  <a:gd name="adj1" fmla="val 50000"/>
                  <a:gd name="adj2" fmla="val 33333"/>
                </a:avLst>
              </a:prstGeom>
              <a:solidFill>
                <a:srgbClr val="0099CC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8251" name="Text Box 1327"/>
              <p:cNvSpPr txBox="1">
                <a:spLocks noChangeArrowheads="1"/>
              </p:cNvSpPr>
              <p:nvPr/>
            </p:nvSpPr>
            <p:spPr bwMode="auto">
              <a:xfrm>
                <a:off x="3744" y="2736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</a:t>
                </a:r>
                <a:endPara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48252" name="Rectangle 1328"/>
              <p:cNvSpPr>
                <a:spLocks noChangeArrowheads="1"/>
              </p:cNvSpPr>
              <p:nvPr/>
            </p:nvSpPr>
            <p:spPr bwMode="auto">
              <a:xfrm>
                <a:off x="3456" y="2448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</a:t>
                </a:r>
              </a:p>
            </p:txBody>
          </p:sp>
        </p:grpSp>
      </p:grpSp>
      <p:sp>
        <p:nvSpPr>
          <p:cNvPr id="348165" name="Rectangle 2"/>
          <p:cNvSpPr>
            <a:spLocks noChangeArrowheads="1"/>
          </p:cNvSpPr>
          <p:nvPr/>
        </p:nvSpPr>
        <p:spPr bwMode="auto">
          <a:xfrm>
            <a:off x="395288" y="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藉由「知識管理機制」</a:t>
            </a:r>
          </a:p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建構企業使命訂定的知識</a:t>
            </a:r>
          </a:p>
        </p:txBody>
      </p:sp>
      <p:grpSp>
        <p:nvGrpSpPr>
          <p:cNvPr id="12" name="Group 1409"/>
          <p:cNvGrpSpPr>
            <a:grpSpLocks/>
          </p:cNvGrpSpPr>
          <p:nvPr/>
        </p:nvGrpSpPr>
        <p:grpSpPr bwMode="auto">
          <a:xfrm>
            <a:off x="0" y="1219200"/>
            <a:ext cx="4648200" cy="1066800"/>
            <a:chOff x="0" y="672"/>
            <a:chExt cx="2064" cy="768"/>
          </a:xfrm>
        </p:grpSpPr>
        <p:sp>
          <p:nvSpPr>
            <p:cNvPr id="348175" name="AutoShape 1410"/>
            <p:cNvSpPr>
              <a:spLocks noChangeArrowheads="1"/>
            </p:cNvSpPr>
            <p:nvPr/>
          </p:nvSpPr>
          <p:spPr bwMode="auto">
            <a:xfrm>
              <a:off x="0" y="672"/>
              <a:ext cx="2064" cy="768"/>
            </a:xfrm>
            <a:prstGeom prst="wedgeEllipseCallout">
              <a:avLst>
                <a:gd name="adj1" fmla="val 65745"/>
                <a:gd name="adj2" fmla="val 125912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   A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型知識發展機制：超越框架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發展使命的</a:t>
              </a:r>
              <a:r>
                <a:rPr lang="zh-TW" altLang="en-US" sz="1600" b="1" u="sng">
                  <a:latin typeface="Times New Roman" pitchFamily="18" charset="0"/>
                  <a:ea typeface="標楷體" pitchFamily="65" charset="-120"/>
                </a:rPr>
                <a:t>概念知識</a:t>
              </a:r>
              <a:r>
                <a:rPr lang="en-US" altLang="zh-TW" sz="1600" b="1">
                  <a:latin typeface="Times New Roman" pitchFamily="18" charset="0"/>
                  <a:ea typeface="標楷體" pitchFamily="65" charset="-120"/>
                </a:rPr>
                <a:t>(3K1C)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發展使命擬定的策略</a:t>
              </a:r>
            </a:p>
            <a:p>
              <a:endParaRPr lang="en-US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8176" name="Text Box 1411"/>
            <p:cNvSpPr txBox="1">
              <a:spLocks noChangeArrowheads="1"/>
            </p:cNvSpPr>
            <p:nvPr/>
          </p:nvSpPr>
          <p:spPr bwMode="auto">
            <a:xfrm>
              <a:off x="240" y="768"/>
              <a:ext cx="182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13" name="Group 1412"/>
          <p:cNvGrpSpPr>
            <a:grpSpLocks/>
          </p:cNvGrpSpPr>
          <p:nvPr/>
        </p:nvGrpSpPr>
        <p:grpSpPr bwMode="auto">
          <a:xfrm>
            <a:off x="5181600" y="4876800"/>
            <a:ext cx="4495800" cy="1066800"/>
            <a:chOff x="3936" y="3072"/>
            <a:chExt cx="1824" cy="768"/>
          </a:xfrm>
        </p:grpSpPr>
        <p:sp>
          <p:nvSpPr>
            <p:cNvPr id="348173" name="AutoShape 1413"/>
            <p:cNvSpPr>
              <a:spLocks noChangeArrowheads="1"/>
            </p:cNvSpPr>
            <p:nvPr/>
          </p:nvSpPr>
          <p:spPr bwMode="auto">
            <a:xfrm>
              <a:off x="3936" y="3072"/>
              <a:ext cx="1824" cy="768"/>
            </a:xfrm>
            <a:prstGeom prst="wedgeEllipseCallout">
              <a:avLst>
                <a:gd name="adj1" fmla="val -68421"/>
                <a:gd name="adj2" fmla="val -53384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型知識實踐機制：形成常規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參與互動擬定使命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落實實現使命的作業</a:t>
              </a:r>
            </a:p>
          </p:txBody>
        </p:sp>
        <p:sp>
          <p:nvSpPr>
            <p:cNvPr id="348174" name="Rectangle 1414"/>
            <p:cNvSpPr>
              <a:spLocks noChangeArrowheads="1"/>
            </p:cNvSpPr>
            <p:nvPr/>
          </p:nvSpPr>
          <p:spPr bwMode="auto">
            <a:xfrm>
              <a:off x="4032" y="3360"/>
              <a:ext cx="16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</p:grpSp>
      <p:grpSp>
        <p:nvGrpSpPr>
          <p:cNvPr id="14" name="Group 1415"/>
          <p:cNvGrpSpPr>
            <a:grpSpLocks/>
          </p:cNvGrpSpPr>
          <p:nvPr/>
        </p:nvGrpSpPr>
        <p:grpSpPr bwMode="auto">
          <a:xfrm>
            <a:off x="4800600" y="2209800"/>
            <a:ext cx="4343400" cy="1219200"/>
            <a:chOff x="3888" y="1776"/>
            <a:chExt cx="2544" cy="768"/>
          </a:xfrm>
        </p:grpSpPr>
        <p:grpSp>
          <p:nvGrpSpPr>
            <p:cNvPr id="15" name="Group 1416"/>
            <p:cNvGrpSpPr>
              <a:grpSpLocks/>
            </p:cNvGrpSpPr>
            <p:nvPr/>
          </p:nvGrpSpPr>
          <p:grpSpPr bwMode="auto">
            <a:xfrm>
              <a:off x="3888" y="1776"/>
              <a:ext cx="2544" cy="768"/>
              <a:chOff x="3216" y="1776"/>
              <a:chExt cx="2544" cy="768"/>
            </a:xfrm>
          </p:grpSpPr>
          <p:sp>
            <p:nvSpPr>
              <p:cNvPr id="348171" name="AutoShape 1417"/>
              <p:cNvSpPr>
                <a:spLocks noChangeArrowheads="1"/>
              </p:cNvSpPr>
              <p:nvPr/>
            </p:nvSpPr>
            <p:spPr bwMode="auto">
              <a:xfrm>
                <a:off x="3216" y="1776"/>
                <a:ext cx="2544" cy="768"/>
              </a:xfrm>
              <a:prstGeom prst="wedgeEllipseCallout">
                <a:avLst>
                  <a:gd name="adj1" fmla="val -73153"/>
                  <a:gd name="adj2" fmla="val 110546"/>
                </a:avLst>
              </a:prstGeom>
              <a:solidFill>
                <a:srgbClr val="FF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altLang="zh-TW" b="1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A         B</a:t>
                </a:r>
                <a:r>
                  <a:rPr lang="zh-TW" altLang="en-US" b="1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型知識：發展方案</a:t>
                </a:r>
              </a:p>
              <a:p>
                <a:pPr>
                  <a:buFontTx/>
                  <a:buChar char="•"/>
                </a:pPr>
                <a:r>
                  <a:rPr lang="zh-TW" altLang="en-US" sz="1600" b="1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發展擬定階段性使命的</a:t>
                </a:r>
                <a:r>
                  <a:rPr lang="zh-TW" altLang="en-US" sz="1600" b="1" u="sng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專業知識</a:t>
                </a:r>
              </a:p>
              <a:p>
                <a:pPr>
                  <a:buFontTx/>
                  <a:buChar char="•"/>
                </a:pPr>
                <a:r>
                  <a:rPr lang="zh-TW" altLang="en-US" sz="1600" b="1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建立實現使命擬定策略的機制</a:t>
                </a:r>
              </a:p>
              <a:p>
                <a:pPr>
                  <a:buFontTx/>
                  <a:buChar char="•"/>
                </a:pPr>
                <a:endParaRPr lang="en-US" altLang="zh-TW" sz="1600" b="1">
                  <a:solidFill>
                    <a:srgbClr val="333399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48172" name="Line 1418"/>
              <p:cNvSpPr>
                <a:spLocks noChangeShapeType="1"/>
              </p:cNvSpPr>
              <p:nvPr/>
            </p:nvSpPr>
            <p:spPr bwMode="auto">
              <a:xfrm>
                <a:off x="3840" y="2016"/>
                <a:ext cx="248" cy="0"/>
              </a:xfrm>
              <a:prstGeom prst="line">
                <a:avLst/>
              </a:prstGeom>
              <a:noFill/>
              <a:ln w="9525">
                <a:solidFill>
                  <a:srgbClr val="660033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8170" name="Rectangle 1419"/>
            <p:cNvSpPr>
              <a:spLocks noChangeArrowheads="1"/>
            </p:cNvSpPr>
            <p:nvPr/>
          </p:nvSpPr>
          <p:spPr bwMode="auto">
            <a:xfrm>
              <a:off x="4128" y="1920"/>
              <a:ext cx="2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FF5D24-AE87-4FB4-AB90-377A45EC3D1A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1188" y="692150"/>
            <a:ext cx="8064500" cy="5291138"/>
            <a:chOff x="385" y="436"/>
            <a:chExt cx="5080" cy="3333"/>
          </a:xfrm>
        </p:grpSpPr>
        <p:pic>
          <p:nvPicPr>
            <p:cNvPr id="331780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5" y="436"/>
              <a:ext cx="5080" cy="3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1781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19" y="2115"/>
              <a:ext cx="2730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86E73-BC2B-40E0-8E27-9017AE36B116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676400" y="1143000"/>
            <a:ext cx="5351463" cy="4732338"/>
            <a:chOff x="1056" y="720"/>
            <a:chExt cx="3371" cy="2981"/>
          </a:xfrm>
        </p:grpSpPr>
        <p:sp>
          <p:nvSpPr>
            <p:cNvPr id="349215" name="Oval 4"/>
            <p:cNvSpPr>
              <a:spLocks noChangeArrowheads="1"/>
            </p:cNvSpPr>
            <p:nvPr/>
          </p:nvSpPr>
          <p:spPr bwMode="auto">
            <a:xfrm>
              <a:off x="1056" y="720"/>
              <a:ext cx="3371" cy="2981"/>
            </a:xfrm>
            <a:prstGeom prst="ellips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9216" name="Text Box 5"/>
            <p:cNvSpPr txBox="1">
              <a:spLocks noChangeArrowheads="1"/>
            </p:cNvSpPr>
            <p:nvPr/>
          </p:nvSpPr>
          <p:spPr bwMode="auto">
            <a:xfrm>
              <a:off x="2387" y="899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產業競爭狀況</a:t>
              </a:r>
            </a:p>
          </p:txBody>
        </p:sp>
        <p:sp>
          <p:nvSpPr>
            <p:cNvPr id="349217" name="Text Box 6"/>
            <p:cNvSpPr txBox="1">
              <a:spLocks noChangeArrowheads="1"/>
            </p:cNvSpPr>
            <p:nvPr/>
          </p:nvSpPr>
          <p:spPr bwMode="auto">
            <a:xfrm>
              <a:off x="3770" y="1504"/>
              <a:ext cx="62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新進入者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  難易程度</a:t>
              </a:r>
            </a:p>
          </p:txBody>
        </p:sp>
        <p:sp>
          <p:nvSpPr>
            <p:cNvPr id="349218" name="Text Box 7"/>
            <p:cNvSpPr txBox="1">
              <a:spLocks noChangeArrowheads="1"/>
            </p:cNvSpPr>
            <p:nvPr/>
          </p:nvSpPr>
          <p:spPr bwMode="auto">
            <a:xfrm>
              <a:off x="3640" y="2843"/>
              <a:ext cx="5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產品替代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難易程度</a:t>
              </a:r>
            </a:p>
          </p:txBody>
        </p:sp>
        <p:sp>
          <p:nvSpPr>
            <p:cNvPr id="349219" name="Text Box 8"/>
            <p:cNvSpPr txBox="1">
              <a:spLocks noChangeArrowheads="1"/>
            </p:cNvSpPr>
            <p:nvPr/>
          </p:nvSpPr>
          <p:spPr bwMode="auto">
            <a:xfrm>
              <a:off x="1220" y="150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供應商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議價力</a:t>
              </a:r>
            </a:p>
          </p:txBody>
        </p:sp>
        <p:sp>
          <p:nvSpPr>
            <p:cNvPr id="349220" name="Text Box 9"/>
            <p:cNvSpPr txBox="1">
              <a:spLocks noChangeArrowheads="1"/>
            </p:cNvSpPr>
            <p:nvPr/>
          </p:nvSpPr>
          <p:spPr bwMode="auto">
            <a:xfrm>
              <a:off x="1402" y="279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顧客</a:t>
              </a:r>
            </a:p>
            <a:p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議價力</a:t>
              </a:r>
            </a:p>
          </p:txBody>
        </p:sp>
        <p:sp>
          <p:nvSpPr>
            <p:cNvPr id="349221" name="Line 10"/>
            <p:cNvSpPr>
              <a:spLocks noChangeShapeType="1"/>
            </p:cNvSpPr>
            <p:nvPr/>
          </p:nvSpPr>
          <p:spPr bwMode="auto">
            <a:xfrm>
              <a:off x="1728" y="3408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2443" name="Text Box 11"/>
            <p:cNvSpPr txBox="1">
              <a:spLocks noChangeArrowheads="1"/>
            </p:cNvSpPr>
            <p:nvPr/>
          </p:nvSpPr>
          <p:spPr bwMode="auto">
            <a:xfrm>
              <a:off x="2112" y="3408"/>
              <a:ext cx="1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競爭能力：</a:t>
              </a:r>
              <a:r>
                <a:rPr lang="zh-TW" altLang="en-US" sz="1400" b="1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競爭策略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438400" y="1752600"/>
            <a:ext cx="3773488" cy="3733800"/>
            <a:chOff x="1536" y="1104"/>
            <a:chExt cx="2377" cy="2352"/>
          </a:xfrm>
        </p:grpSpPr>
        <p:grpSp>
          <p:nvGrpSpPr>
            <p:cNvPr id="4" name="Group 52"/>
            <p:cNvGrpSpPr>
              <a:grpSpLocks/>
            </p:cNvGrpSpPr>
            <p:nvPr/>
          </p:nvGrpSpPr>
          <p:grpSpPr bwMode="auto">
            <a:xfrm>
              <a:off x="1536" y="1104"/>
              <a:ext cx="2377" cy="2352"/>
              <a:chOff x="1536" y="1104"/>
              <a:chExt cx="2377" cy="2352"/>
            </a:xfrm>
          </p:grpSpPr>
          <p:grpSp>
            <p:nvGrpSpPr>
              <p:cNvPr id="5" name="Group 50"/>
              <p:cNvGrpSpPr>
                <a:grpSpLocks/>
              </p:cNvGrpSpPr>
              <p:nvPr/>
            </p:nvGrpSpPr>
            <p:grpSpPr bwMode="auto">
              <a:xfrm>
                <a:off x="1536" y="1104"/>
                <a:ext cx="2377" cy="2352"/>
                <a:chOff x="1575" y="1152"/>
                <a:chExt cx="2377" cy="2352"/>
              </a:xfrm>
            </p:grpSpPr>
            <p:sp>
              <p:nvSpPr>
                <p:cNvPr id="349202" name="AutoShape 12"/>
                <p:cNvSpPr>
                  <a:spLocks noChangeArrowheads="1"/>
                </p:cNvSpPr>
                <p:nvPr/>
              </p:nvSpPr>
              <p:spPr bwMode="auto">
                <a:xfrm>
                  <a:off x="2736" y="3264"/>
                  <a:ext cx="96" cy="240"/>
                </a:xfrm>
                <a:prstGeom prst="downArrow">
                  <a:avLst>
                    <a:gd name="adj1" fmla="val 50000"/>
                    <a:gd name="adj2" fmla="val 625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9203" name="Oval 14"/>
                <p:cNvSpPr>
                  <a:spLocks noChangeArrowheads="1"/>
                </p:cNvSpPr>
                <p:nvPr/>
              </p:nvSpPr>
              <p:spPr bwMode="auto">
                <a:xfrm>
                  <a:off x="1575" y="1152"/>
                  <a:ext cx="2377" cy="2160"/>
                </a:xfrm>
                <a:prstGeom prst="ellipse">
                  <a:avLst/>
                </a:prstGeom>
                <a:solidFill>
                  <a:srgbClr val="3399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9204" name="Line 15"/>
                <p:cNvSpPr>
                  <a:spLocks noChangeShapeType="1"/>
                </p:cNvSpPr>
                <p:nvPr/>
              </p:nvSpPr>
              <p:spPr bwMode="auto">
                <a:xfrm>
                  <a:off x="1584" y="2208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9205" name="Line 16"/>
                <p:cNvSpPr>
                  <a:spLocks noChangeShapeType="1"/>
                </p:cNvSpPr>
                <p:nvPr/>
              </p:nvSpPr>
              <p:spPr bwMode="auto">
                <a:xfrm>
                  <a:off x="3456" y="2208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920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68" y="1461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生產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34920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69" y="1195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入庫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34920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260" y="145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銷售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34920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504" y="1872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售後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服務</a:t>
                  </a:r>
                </a:p>
              </p:txBody>
            </p:sp>
            <p:sp>
              <p:nvSpPr>
                <p:cNvPr id="34921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680" y="2256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財務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行政</a:t>
                  </a:r>
                </a:p>
              </p:txBody>
            </p:sp>
            <p:sp>
              <p:nvSpPr>
                <p:cNvPr id="3492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20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人力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資源</a:t>
                  </a:r>
                </a:p>
              </p:txBody>
            </p:sp>
            <p:sp>
              <p:nvSpPr>
                <p:cNvPr id="34921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2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研究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開發</a:t>
                  </a:r>
                </a:p>
              </p:txBody>
            </p:sp>
            <p:sp>
              <p:nvSpPr>
                <p:cNvPr id="34921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504" y="2208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採購</a:t>
                  </a:r>
                </a:p>
                <a:p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管理</a:t>
                  </a:r>
                </a:p>
              </p:txBody>
            </p:sp>
            <p:sp>
              <p:nvSpPr>
                <p:cNvPr id="104245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52" y="2880"/>
                  <a:ext cx="168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zh-TW" altLang="en-US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Times New Roman" pitchFamily="18" charset="0"/>
                      <a:ea typeface="標楷體" pitchFamily="65" charset="-120"/>
                    </a:rPr>
                    <a:t>執行能力：</a:t>
                  </a:r>
                </a:p>
                <a:p>
                  <a:pPr algn="ctr">
                    <a:defRPr/>
                  </a:pPr>
                  <a:r>
                    <a:rPr lang="zh-TW" altLang="en-US" sz="1400" b="1">
                      <a:solidFill>
                        <a:srgbClr val="00FFCC"/>
                      </a:solidFill>
                      <a:latin typeface="Times New Roman" pitchFamily="18" charset="0"/>
                      <a:ea typeface="標楷體" pitchFamily="65" charset="-120"/>
                    </a:rPr>
                    <a:t>營運系統、作業技術、組織結構</a:t>
                  </a:r>
                </a:p>
              </p:txBody>
            </p:sp>
          </p:grpSp>
          <p:sp>
            <p:nvSpPr>
              <p:cNvPr id="349201" name="Text Box 17"/>
              <p:cNvSpPr txBox="1">
                <a:spLocks noChangeArrowheads="1"/>
              </p:cNvSpPr>
              <p:nvPr/>
            </p:nvSpPr>
            <p:spPr bwMode="auto">
              <a:xfrm>
                <a:off x="1680" y="1824"/>
                <a:ext cx="340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1400" b="1">
                    <a:latin typeface="Times New Roman" pitchFamily="18" charset="0"/>
                    <a:ea typeface="標楷體" pitchFamily="65" charset="-120"/>
                  </a:rPr>
                  <a:t>進料</a:t>
                </a:r>
              </a:p>
              <a:p>
                <a:r>
                  <a:rPr lang="zh-TW" altLang="en-US" sz="1400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</p:txBody>
          </p:sp>
        </p:grpSp>
        <p:sp>
          <p:nvSpPr>
            <p:cNvPr id="349199" name="Line 26"/>
            <p:cNvSpPr>
              <a:spLocks noChangeShapeType="1"/>
            </p:cNvSpPr>
            <p:nvPr/>
          </p:nvSpPr>
          <p:spPr bwMode="auto">
            <a:xfrm>
              <a:off x="1872" y="2880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76600" y="2438400"/>
            <a:ext cx="2165350" cy="2133600"/>
            <a:chOff x="2064" y="1536"/>
            <a:chExt cx="1364" cy="1344"/>
          </a:xfrm>
        </p:grpSpPr>
        <p:sp>
          <p:nvSpPr>
            <p:cNvPr id="349191" name="Oval 30"/>
            <p:cNvSpPr>
              <a:spLocks noChangeArrowheads="1"/>
            </p:cNvSpPr>
            <p:nvPr/>
          </p:nvSpPr>
          <p:spPr bwMode="auto">
            <a:xfrm>
              <a:off x="2064" y="1536"/>
              <a:ext cx="1364" cy="1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49192" name="Text Box 34"/>
            <p:cNvSpPr txBox="1">
              <a:spLocks noChangeArrowheads="1"/>
            </p:cNvSpPr>
            <p:nvPr/>
          </p:nvSpPr>
          <p:spPr bwMode="auto">
            <a:xfrm>
              <a:off x="2832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領導風格</a:t>
              </a:r>
              <a:endParaRPr lang="zh-TW" altLang="en-US" sz="14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49193" name="Text Box 35"/>
            <p:cNvSpPr txBox="1">
              <a:spLocks noChangeArrowheads="1"/>
            </p:cNvSpPr>
            <p:nvPr/>
          </p:nvSpPr>
          <p:spPr bwMode="auto">
            <a:xfrm>
              <a:off x="2208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人員素質</a:t>
              </a:r>
              <a:endParaRPr lang="zh-TW" altLang="en-US" sz="14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49194" name="Rectangle 38"/>
            <p:cNvSpPr>
              <a:spLocks noChangeArrowheads="1"/>
            </p:cNvSpPr>
            <p:nvPr/>
          </p:nvSpPr>
          <p:spPr bwMode="auto">
            <a:xfrm>
              <a:off x="2256" y="2064"/>
              <a:ext cx="10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共同價值觀與願景</a:t>
              </a:r>
            </a:p>
          </p:txBody>
        </p:sp>
        <p:sp>
          <p:nvSpPr>
            <p:cNvPr id="1042471" name="Text Box 39"/>
            <p:cNvSpPr txBox="1">
              <a:spLocks noChangeArrowheads="1"/>
            </p:cNvSpPr>
            <p:nvPr/>
          </p:nvSpPr>
          <p:spPr bwMode="auto">
            <a:xfrm>
              <a:off x="2448" y="1728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人本能力</a:t>
              </a:r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49196" name="AutoShape 40"/>
            <p:cNvSpPr>
              <a:spLocks noChangeArrowheads="1"/>
            </p:cNvSpPr>
            <p:nvPr/>
          </p:nvSpPr>
          <p:spPr bwMode="auto">
            <a:xfrm>
              <a:off x="2688" y="2688"/>
              <a:ext cx="96" cy="19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9197" name="Line 37"/>
            <p:cNvSpPr>
              <a:spLocks noChangeShapeType="1"/>
            </p:cNvSpPr>
            <p:nvPr/>
          </p:nvSpPr>
          <p:spPr bwMode="auto">
            <a:xfrm>
              <a:off x="2112" y="201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42473" name="Text Box 41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SW</a:t>
            </a:r>
            <a:r>
              <a:rPr lang="zh-TW" altLang="en-US" smtClean="0">
                <a:latin typeface="標楷體" pitchFamily="65" charset="-120"/>
              </a:rPr>
              <a:t>分析的構面與要素</a:t>
            </a:r>
            <a:r>
              <a:rPr lang="zh-TW" altLang="en-US" sz="2400" smtClean="0"/>
              <a:t/>
            </a:r>
            <a:br>
              <a:rPr lang="zh-TW" altLang="en-US" sz="2400" smtClean="0"/>
            </a:br>
            <a:endParaRPr lang="zh-TW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F2C555-E2C9-49AA-B9A9-E696C50051A5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82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策略的實力元素</a:t>
            </a:r>
          </a:p>
        </p:txBody>
      </p:sp>
      <p:pic>
        <p:nvPicPr>
          <p:cNvPr id="350212" name="Picture 3" descr="fil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2374" y="1481137"/>
            <a:ext cx="3967163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3300" name="Text Box 4"/>
          <p:cNvSpPr txBox="1">
            <a:spLocks noChangeAspect="1" noChangeArrowheads="1"/>
          </p:cNvSpPr>
          <p:nvPr/>
        </p:nvSpPr>
        <p:spPr bwMode="auto">
          <a:xfrm>
            <a:off x="2303974" y="2103437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人本能力</a:t>
            </a:r>
          </a:p>
        </p:txBody>
      </p:sp>
      <p:sp>
        <p:nvSpPr>
          <p:cNvPr id="823301" name="Text Box 5"/>
          <p:cNvSpPr txBox="1">
            <a:spLocks noChangeAspect="1" noChangeArrowheads="1"/>
          </p:cNvSpPr>
          <p:nvPr/>
        </p:nvSpPr>
        <p:spPr bwMode="auto">
          <a:xfrm>
            <a:off x="3904174" y="3719512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823302" name="Text Box 6"/>
          <p:cNvSpPr txBox="1">
            <a:spLocks noChangeAspect="1" noChangeArrowheads="1"/>
          </p:cNvSpPr>
          <p:nvPr/>
        </p:nvSpPr>
        <p:spPr bwMode="auto">
          <a:xfrm>
            <a:off x="1313374" y="3643312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競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爭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823303" name="Text Box 7"/>
          <p:cNvSpPr txBox="1">
            <a:spLocks noChangeAspect="1" noChangeArrowheads="1"/>
          </p:cNvSpPr>
          <p:nvPr/>
        </p:nvSpPr>
        <p:spPr bwMode="auto">
          <a:xfrm>
            <a:off x="1846774" y="3033712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特質</a:t>
            </a:r>
          </a:p>
        </p:txBody>
      </p:sp>
      <p:sp>
        <p:nvSpPr>
          <p:cNvPr id="823304" name="Text Box 8"/>
          <p:cNvSpPr txBox="1">
            <a:spLocks noChangeAspect="1" noChangeArrowheads="1"/>
          </p:cNvSpPr>
          <p:nvPr/>
        </p:nvSpPr>
        <p:spPr bwMode="auto">
          <a:xfrm>
            <a:off x="3294574" y="3033712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專長</a:t>
            </a:r>
          </a:p>
        </p:txBody>
      </p:sp>
      <p:sp>
        <p:nvSpPr>
          <p:cNvPr id="823305" name="Text Box 9"/>
          <p:cNvSpPr txBox="1">
            <a:spLocks noChangeAspect="1" noChangeArrowheads="1"/>
          </p:cNvSpPr>
          <p:nvPr/>
        </p:nvSpPr>
        <p:spPr bwMode="auto">
          <a:xfrm>
            <a:off x="2532574" y="4300537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優勢</a:t>
            </a:r>
          </a:p>
        </p:txBody>
      </p:sp>
      <p:sp>
        <p:nvSpPr>
          <p:cNvPr id="823306" name="Text Box 10"/>
          <p:cNvSpPr txBox="1">
            <a:spLocks noChangeAspect="1" noChangeArrowheads="1"/>
          </p:cNvSpPr>
          <p:nvPr/>
        </p:nvSpPr>
        <p:spPr bwMode="auto">
          <a:xfrm>
            <a:off x="2456374" y="3386137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實力</a:t>
            </a:r>
          </a:p>
        </p:txBody>
      </p:sp>
      <p:pic>
        <p:nvPicPr>
          <p:cNvPr id="350220" name="Picture 11" descr="j022374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092950" y="4941888"/>
            <a:ext cx="1619250" cy="1304925"/>
          </a:xfrm>
          <a:noFill/>
        </p:spPr>
      </p:pic>
      <p:sp>
        <p:nvSpPr>
          <p:cNvPr id="2" name="文字方塊 1"/>
          <p:cNvSpPr txBox="1"/>
          <p:nvPr/>
        </p:nvSpPr>
        <p:spPr>
          <a:xfrm>
            <a:off x="5004048" y="3045528"/>
            <a:ext cx="3992944" cy="1200329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企業的實力是以人本能力、執行能力、競爭能力為關鍵元素所建立。</a:t>
            </a:r>
            <a:endParaRPr lang="zh-TW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300" grpId="0" autoUpdateAnimBg="0"/>
      <p:bldP spid="823301" grpId="0" autoUpdateAnimBg="0"/>
      <p:bldP spid="823302" grpId="0" autoUpdateAnimBg="0"/>
      <p:bldP spid="823303" grpId="0" autoUpdateAnimBg="0"/>
      <p:bldP spid="823304" grpId="0" autoUpdateAnimBg="0"/>
      <p:bldP spid="823305" grpId="0" autoUpdateAnimBg="0"/>
      <p:bldP spid="82330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86E73-BC2B-40E0-8E27-9017AE36B11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469106" y="1177413"/>
            <a:ext cx="5351463" cy="4732338"/>
            <a:chOff x="1056" y="720"/>
            <a:chExt cx="3371" cy="2981"/>
          </a:xfrm>
        </p:grpSpPr>
        <p:sp>
          <p:nvSpPr>
            <p:cNvPr id="349215" name="Oval 4"/>
            <p:cNvSpPr>
              <a:spLocks noChangeArrowheads="1"/>
            </p:cNvSpPr>
            <p:nvPr/>
          </p:nvSpPr>
          <p:spPr bwMode="auto">
            <a:xfrm>
              <a:off x="1056" y="720"/>
              <a:ext cx="3371" cy="2981"/>
            </a:xfrm>
            <a:prstGeom prst="ellips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49216" name="Text Box 5"/>
            <p:cNvSpPr txBox="1">
              <a:spLocks noChangeArrowheads="1"/>
            </p:cNvSpPr>
            <p:nvPr/>
          </p:nvSpPr>
          <p:spPr bwMode="auto">
            <a:xfrm>
              <a:off x="2387" y="899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 dirty="0">
                  <a:solidFill>
                    <a:srgbClr val="FFFFFF"/>
                  </a:solidFill>
                  <a:latin typeface="Times New Roman" pitchFamily="18" charset="0"/>
                </a:rPr>
                <a:t>產業競爭狀況</a:t>
              </a:r>
            </a:p>
          </p:txBody>
        </p:sp>
        <p:sp>
          <p:nvSpPr>
            <p:cNvPr id="349217" name="Text Box 6"/>
            <p:cNvSpPr txBox="1">
              <a:spLocks noChangeArrowheads="1"/>
            </p:cNvSpPr>
            <p:nvPr/>
          </p:nvSpPr>
          <p:spPr bwMode="auto">
            <a:xfrm>
              <a:off x="3770" y="1504"/>
              <a:ext cx="62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新進入者</a:t>
              </a:r>
            </a:p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  難易程度</a:t>
              </a:r>
            </a:p>
          </p:txBody>
        </p:sp>
        <p:sp>
          <p:nvSpPr>
            <p:cNvPr id="349218" name="Text Box 7"/>
            <p:cNvSpPr txBox="1">
              <a:spLocks noChangeArrowheads="1"/>
            </p:cNvSpPr>
            <p:nvPr/>
          </p:nvSpPr>
          <p:spPr bwMode="auto">
            <a:xfrm>
              <a:off x="3640" y="2843"/>
              <a:ext cx="5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產品替代</a:t>
              </a:r>
            </a:p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難易程度</a:t>
              </a:r>
            </a:p>
          </p:txBody>
        </p:sp>
        <p:sp>
          <p:nvSpPr>
            <p:cNvPr id="349219" name="Text Box 8"/>
            <p:cNvSpPr txBox="1">
              <a:spLocks noChangeArrowheads="1"/>
            </p:cNvSpPr>
            <p:nvPr/>
          </p:nvSpPr>
          <p:spPr bwMode="auto">
            <a:xfrm>
              <a:off x="1220" y="150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供應商</a:t>
              </a:r>
            </a:p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議價力</a:t>
              </a:r>
            </a:p>
          </p:txBody>
        </p:sp>
        <p:sp>
          <p:nvSpPr>
            <p:cNvPr id="349220" name="Text Box 9"/>
            <p:cNvSpPr txBox="1">
              <a:spLocks noChangeArrowheads="1"/>
            </p:cNvSpPr>
            <p:nvPr/>
          </p:nvSpPr>
          <p:spPr bwMode="auto">
            <a:xfrm>
              <a:off x="1402" y="279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顧客</a:t>
              </a:r>
            </a:p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議價力</a:t>
              </a:r>
            </a:p>
          </p:txBody>
        </p:sp>
        <p:sp>
          <p:nvSpPr>
            <p:cNvPr id="349221" name="Line 10"/>
            <p:cNvSpPr>
              <a:spLocks noChangeShapeType="1"/>
            </p:cNvSpPr>
            <p:nvPr/>
          </p:nvSpPr>
          <p:spPr bwMode="auto">
            <a:xfrm>
              <a:off x="1728" y="3408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042443" name="Text Box 11"/>
            <p:cNvSpPr txBox="1">
              <a:spLocks noChangeArrowheads="1"/>
            </p:cNvSpPr>
            <p:nvPr/>
          </p:nvSpPr>
          <p:spPr bwMode="auto">
            <a:xfrm>
              <a:off x="2112" y="3408"/>
              <a:ext cx="1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競爭能力：</a:t>
              </a:r>
              <a:r>
                <a:rPr lang="zh-TW" altLang="en-US" sz="1400" b="1" dirty="0">
                  <a:solidFill>
                    <a:srgbClr val="000066"/>
                  </a:solidFill>
                  <a:latin typeface="Times New Roman" pitchFamily="18" charset="0"/>
                </a:rPr>
                <a:t>競爭策略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1231106" y="1787013"/>
            <a:ext cx="3773488" cy="3733800"/>
            <a:chOff x="1536" y="1104"/>
            <a:chExt cx="2377" cy="2352"/>
          </a:xfrm>
        </p:grpSpPr>
        <p:grpSp>
          <p:nvGrpSpPr>
            <p:cNvPr id="4" name="Group 52"/>
            <p:cNvGrpSpPr>
              <a:grpSpLocks/>
            </p:cNvGrpSpPr>
            <p:nvPr/>
          </p:nvGrpSpPr>
          <p:grpSpPr bwMode="auto">
            <a:xfrm>
              <a:off x="1536" y="1104"/>
              <a:ext cx="2377" cy="2352"/>
              <a:chOff x="1536" y="1104"/>
              <a:chExt cx="2377" cy="2352"/>
            </a:xfrm>
          </p:grpSpPr>
          <p:grpSp>
            <p:nvGrpSpPr>
              <p:cNvPr id="5" name="Group 50"/>
              <p:cNvGrpSpPr>
                <a:grpSpLocks/>
              </p:cNvGrpSpPr>
              <p:nvPr/>
            </p:nvGrpSpPr>
            <p:grpSpPr bwMode="auto">
              <a:xfrm>
                <a:off x="1536" y="1104"/>
                <a:ext cx="2377" cy="2352"/>
                <a:chOff x="1575" y="1152"/>
                <a:chExt cx="2377" cy="2352"/>
              </a:xfrm>
            </p:grpSpPr>
            <p:sp>
              <p:nvSpPr>
                <p:cNvPr id="349202" name="AutoShape 12"/>
                <p:cNvSpPr>
                  <a:spLocks noChangeArrowheads="1"/>
                </p:cNvSpPr>
                <p:nvPr/>
              </p:nvSpPr>
              <p:spPr bwMode="auto">
                <a:xfrm>
                  <a:off x="2736" y="3264"/>
                  <a:ext cx="96" cy="240"/>
                </a:xfrm>
                <a:prstGeom prst="downArrow">
                  <a:avLst>
                    <a:gd name="adj1" fmla="val 50000"/>
                    <a:gd name="adj2" fmla="val 625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203" name="Oval 14"/>
                <p:cNvSpPr>
                  <a:spLocks noChangeArrowheads="1"/>
                </p:cNvSpPr>
                <p:nvPr/>
              </p:nvSpPr>
              <p:spPr bwMode="auto">
                <a:xfrm>
                  <a:off x="1575" y="1152"/>
                  <a:ext cx="2377" cy="2160"/>
                </a:xfrm>
                <a:prstGeom prst="ellipse">
                  <a:avLst/>
                </a:prstGeom>
                <a:solidFill>
                  <a:srgbClr val="3399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204" name="Line 15"/>
                <p:cNvSpPr>
                  <a:spLocks noChangeShapeType="1"/>
                </p:cNvSpPr>
                <p:nvPr/>
              </p:nvSpPr>
              <p:spPr bwMode="auto">
                <a:xfrm>
                  <a:off x="1584" y="2208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205" name="Line 16"/>
                <p:cNvSpPr>
                  <a:spLocks noChangeShapeType="1"/>
                </p:cNvSpPr>
                <p:nvPr/>
              </p:nvSpPr>
              <p:spPr bwMode="auto">
                <a:xfrm>
                  <a:off x="3456" y="2208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920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68" y="1461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生產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作業</a:t>
                  </a:r>
                </a:p>
              </p:txBody>
            </p:sp>
            <p:sp>
              <p:nvSpPr>
                <p:cNvPr id="34920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69" y="1195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入庫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作業</a:t>
                  </a:r>
                </a:p>
              </p:txBody>
            </p:sp>
            <p:sp>
              <p:nvSpPr>
                <p:cNvPr id="34920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260" y="145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銷售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作業</a:t>
                  </a:r>
                </a:p>
              </p:txBody>
            </p:sp>
            <p:sp>
              <p:nvSpPr>
                <p:cNvPr id="34920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504" y="1872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售後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服務</a:t>
                  </a:r>
                </a:p>
              </p:txBody>
            </p:sp>
            <p:sp>
              <p:nvSpPr>
                <p:cNvPr id="34921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680" y="2256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財務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行政</a:t>
                  </a:r>
                </a:p>
              </p:txBody>
            </p:sp>
            <p:sp>
              <p:nvSpPr>
                <p:cNvPr id="3492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20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人力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資源</a:t>
                  </a:r>
                </a:p>
              </p:txBody>
            </p:sp>
            <p:sp>
              <p:nvSpPr>
                <p:cNvPr id="34921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2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研究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開發</a:t>
                  </a:r>
                </a:p>
              </p:txBody>
            </p:sp>
            <p:sp>
              <p:nvSpPr>
                <p:cNvPr id="34921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504" y="2208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採購</a:t>
                  </a:r>
                </a:p>
                <a:p>
                  <a:r>
                    <a:rPr lang="zh-TW" altLang="en-US" sz="1400" b="1">
                      <a:solidFill>
                        <a:srgbClr val="FFFFFF"/>
                      </a:solidFill>
                      <a:latin typeface="Times New Roman" pitchFamily="18" charset="0"/>
                    </a:rPr>
                    <a:t>管理</a:t>
                  </a:r>
                </a:p>
              </p:txBody>
            </p:sp>
            <p:sp>
              <p:nvSpPr>
                <p:cNvPr id="104245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52" y="2880"/>
                  <a:ext cx="168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zh-TW" altLang="en-US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Times New Roman" pitchFamily="18" charset="0"/>
                    </a:rPr>
                    <a:t>執行能力：</a:t>
                  </a:r>
                </a:p>
                <a:p>
                  <a:pPr algn="ctr">
                    <a:defRPr/>
                  </a:pPr>
                  <a:r>
                    <a:rPr lang="zh-TW" altLang="en-US" sz="1400" b="1" dirty="0">
                      <a:solidFill>
                        <a:srgbClr val="00FFCC"/>
                      </a:solidFill>
                      <a:latin typeface="Times New Roman" pitchFamily="18" charset="0"/>
                    </a:rPr>
                    <a:t>營運系統、作業技術、組織結構</a:t>
                  </a:r>
                </a:p>
              </p:txBody>
            </p:sp>
          </p:grpSp>
          <p:sp>
            <p:nvSpPr>
              <p:cNvPr id="349201" name="Text Box 17"/>
              <p:cNvSpPr txBox="1">
                <a:spLocks noChangeArrowheads="1"/>
              </p:cNvSpPr>
              <p:nvPr/>
            </p:nvSpPr>
            <p:spPr bwMode="auto">
              <a:xfrm>
                <a:off x="1680" y="1824"/>
                <a:ext cx="340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1400" b="1">
                    <a:solidFill>
                      <a:srgbClr val="FFFFFF"/>
                    </a:solidFill>
                    <a:latin typeface="Times New Roman" pitchFamily="18" charset="0"/>
                  </a:rPr>
                  <a:t>進料</a:t>
                </a:r>
              </a:p>
              <a:p>
                <a:r>
                  <a:rPr lang="zh-TW" altLang="en-US" sz="1400" b="1">
                    <a:solidFill>
                      <a:srgbClr val="FFFFFF"/>
                    </a:solidFill>
                    <a:latin typeface="Times New Roman" pitchFamily="18" charset="0"/>
                  </a:rPr>
                  <a:t>作業</a:t>
                </a:r>
              </a:p>
            </p:txBody>
          </p:sp>
        </p:grpSp>
        <p:sp>
          <p:nvSpPr>
            <p:cNvPr id="349199" name="Line 26"/>
            <p:cNvSpPr>
              <a:spLocks noChangeShapeType="1"/>
            </p:cNvSpPr>
            <p:nvPr/>
          </p:nvSpPr>
          <p:spPr bwMode="auto">
            <a:xfrm>
              <a:off x="1872" y="2880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2069306" y="2472813"/>
            <a:ext cx="2165350" cy="2133600"/>
            <a:chOff x="2064" y="1536"/>
            <a:chExt cx="1364" cy="1344"/>
          </a:xfrm>
        </p:grpSpPr>
        <p:sp>
          <p:nvSpPr>
            <p:cNvPr id="349191" name="Oval 30"/>
            <p:cNvSpPr>
              <a:spLocks noChangeArrowheads="1"/>
            </p:cNvSpPr>
            <p:nvPr/>
          </p:nvSpPr>
          <p:spPr bwMode="auto">
            <a:xfrm>
              <a:off x="2064" y="1536"/>
              <a:ext cx="1364" cy="1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 sz="2400" b="1">
                <a:solidFill>
                  <a:srgbClr val="463416"/>
                </a:solidFill>
                <a:latin typeface="Times New Roman" pitchFamily="18" charset="0"/>
              </a:endParaRPr>
            </a:p>
          </p:txBody>
        </p:sp>
        <p:sp>
          <p:nvSpPr>
            <p:cNvPr id="349192" name="Text Box 34"/>
            <p:cNvSpPr txBox="1">
              <a:spLocks noChangeArrowheads="1"/>
            </p:cNvSpPr>
            <p:nvPr/>
          </p:nvSpPr>
          <p:spPr bwMode="auto">
            <a:xfrm>
              <a:off x="2832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領導風格</a:t>
              </a:r>
            </a:p>
          </p:txBody>
        </p:sp>
        <p:sp>
          <p:nvSpPr>
            <p:cNvPr id="349193" name="Text Box 35"/>
            <p:cNvSpPr txBox="1">
              <a:spLocks noChangeArrowheads="1"/>
            </p:cNvSpPr>
            <p:nvPr/>
          </p:nvSpPr>
          <p:spPr bwMode="auto">
            <a:xfrm>
              <a:off x="2208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人員素質</a:t>
              </a:r>
            </a:p>
          </p:txBody>
        </p:sp>
        <p:sp>
          <p:nvSpPr>
            <p:cNvPr id="349194" name="Rectangle 38"/>
            <p:cNvSpPr>
              <a:spLocks noChangeArrowheads="1"/>
            </p:cNvSpPr>
            <p:nvPr/>
          </p:nvSpPr>
          <p:spPr bwMode="auto">
            <a:xfrm>
              <a:off x="2256" y="2064"/>
              <a:ext cx="10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</a:rPr>
                <a:t>共同價值觀與願景</a:t>
              </a:r>
            </a:p>
          </p:txBody>
        </p:sp>
        <p:sp>
          <p:nvSpPr>
            <p:cNvPr id="1042471" name="Text Box 39"/>
            <p:cNvSpPr txBox="1">
              <a:spLocks noChangeArrowheads="1"/>
            </p:cNvSpPr>
            <p:nvPr/>
          </p:nvSpPr>
          <p:spPr bwMode="auto">
            <a:xfrm>
              <a:off x="2448" y="1728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人本能力</a:t>
              </a:r>
              <a:endParaRPr lang="zh-TW" altLang="en-US" b="1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349196" name="AutoShape 40"/>
            <p:cNvSpPr>
              <a:spLocks noChangeArrowheads="1"/>
            </p:cNvSpPr>
            <p:nvPr/>
          </p:nvSpPr>
          <p:spPr bwMode="auto">
            <a:xfrm>
              <a:off x="2688" y="2688"/>
              <a:ext cx="96" cy="19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49197" name="Line 37"/>
            <p:cNvSpPr>
              <a:spLocks noChangeShapeType="1"/>
            </p:cNvSpPr>
            <p:nvPr/>
          </p:nvSpPr>
          <p:spPr bwMode="auto">
            <a:xfrm>
              <a:off x="2112" y="201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42473" name="Text Box 41"/>
          <p:cNvSpPr txBox="1">
            <a:spLocks noGrp="1" noChangeArrowheads="1"/>
          </p:cNvSpPr>
          <p:nvPr>
            <p:ph type="title"/>
          </p:nvPr>
        </p:nvSpPr>
        <p:spPr>
          <a:xfrm>
            <a:off x="483394" y="6145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企業實力關鍵元素</a:t>
            </a:r>
          </a:p>
        </p:txBody>
      </p:sp>
      <p:sp>
        <p:nvSpPr>
          <p:cNvPr id="40" name="文字方塊 39"/>
          <p:cNvSpPr txBox="1"/>
          <p:nvPr/>
        </p:nvSpPr>
        <p:spPr>
          <a:xfrm>
            <a:off x="6012160" y="3045528"/>
            <a:ext cx="2984832" cy="156966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FFFF"/>
                </a:solidFill>
              </a:rPr>
              <a:t>企業的實力是以人本能力、執行能力、競爭能力為關鍵元素所建立。</a:t>
            </a:r>
            <a:endParaRPr lang="zh-TW" altLang="en-US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5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1AEC7-3EEB-4585-9653-EC6A22B5A2FC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57400" y="1219200"/>
            <a:ext cx="5351463" cy="4732338"/>
            <a:chOff x="1296" y="768"/>
            <a:chExt cx="3371" cy="2981"/>
          </a:xfrm>
        </p:grpSpPr>
        <p:sp>
          <p:nvSpPr>
            <p:cNvPr id="351246" name="Oval 3"/>
            <p:cNvSpPr>
              <a:spLocks noChangeArrowheads="1"/>
            </p:cNvSpPr>
            <p:nvPr/>
          </p:nvSpPr>
          <p:spPr bwMode="auto">
            <a:xfrm>
              <a:off x="1296" y="768"/>
              <a:ext cx="3371" cy="29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47" name="Text Box 4"/>
            <p:cNvSpPr txBox="1">
              <a:spLocks noChangeArrowheads="1"/>
            </p:cNvSpPr>
            <p:nvPr/>
          </p:nvSpPr>
          <p:spPr bwMode="auto">
            <a:xfrm>
              <a:off x="2832" y="91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政治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48" name="Text Box 5"/>
            <p:cNvSpPr txBox="1">
              <a:spLocks noChangeArrowheads="1"/>
            </p:cNvSpPr>
            <p:nvPr/>
          </p:nvSpPr>
          <p:spPr bwMode="auto">
            <a:xfrm>
              <a:off x="3792" y="120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經濟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49" name="Text Box 6"/>
            <p:cNvSpPr txBox="1">
              <a:spLocks noChangeArrowheads="1"/>
            </p:cNvSpPr>
            <p:nvPr/>
          </p:nvSpPr>
          <p:spPr bwMode="auto">
            <a:xfrm>
              <a:off x="3744" y="30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科技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50" name="Text Box 7"/>
            <p:cNvSpPr txBox="1">
              <a:spLocks noChangeArrowheads="1"/>
            </p:cNvSpPr>
            <p:nvPr/>
          </p:nvSpPr>
          <p:spPr bwMode="auto">
            <a:xfrm>
              <a:off x="1824" y="120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生態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51" name="Text Box 8"/>
            <p:cNvSpPr txBox="1">
              <a:spLocks noChangeArrowheads="1"/>
            </p:cNvSpPr>
            <p:nvPr/>
          </p:nvSpPr>
          <p:spPr bwMode="auto">
            <a:xfrm>
              <a:off x="1728" y="30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社會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52" name="Line 9"/>
            <p:cNvSpPr>
              <a:spLocks noChangeShapeType="1"/>
            </p:cNvSpPr>
            <p:nvPr/>
          </p:nvSpPr>
          <p:spPr bwMode="auto">
            <a:xfrm>
              <a:off x="2117" y="3533"/>
              <a:ext cx="1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46858" name="Text Box 10"/>
            <p:cNvSpPr txBox="1">
              <a:spLocks noChangeArrowheads="1"/>
            </p:cNvSpPr>
            <p:nvPr/>
          </p:nvSpPr>
          <p:spPr bwMode="auto">
            <a:xfrm>
              <a:off x="2640" y="350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間接環境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54" name="Text Box 11"/>
            <p:cNvSpPr txBox="1">
              <a:spLocks noChangeArrowheads="1"/>
            </p:cNvSpPr>
            <p:nvPr/>
          </p:nvSpPr>
          <p:spPr bwMode="auto">
            <a:xfrm>
              <a:off x="4224" y="18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法律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1255" name="Text Box 12"/>
            <p:cNvSpPr txBox="1">
              <a:spLocks noChangeArrowheads="1"/>
            </p:cNvSpPr>
            <p:nvPr/>
          </p:nvSpPr>
          <p:spPr bwMode="auto">
            <a:xfrm>
              <a:off x="1392" y="1776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宗教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1256" name="Text Box 13"/>
            <p:cNvSpPr txBox="1">
              <a:spLocks noChangeArrowheads="1"/>
            </p:cNvSpPr>
            <p:nvPr/>
          </p:nvSpPr>
          <p:spPr bwMode="auto">
            <a:xfrm>
              <a:off x="1430" y="2425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人口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1257" name="Text Box 14"/>
            <p:cNvSpPr txBox="1">
              <a:spLocks noChangeArrowheads="1"/>
            </p:cNvSpPr>
            <p:nvPr/>
          </p:nvSpPr>
          <p:spPr bwMode="auto">
            <a:xfrm>
              <a:off x="4176" y="2544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教育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881313" y="1905000"/>
            <a:ext cx="3773487" cy="3429000"/>
            <a:chOff x="1815" y="1200"/>
            <a:chExt cx="2377" cy="2160"/>
          </a:xfrm>
        </p:grpSpPr>
        <p:sp>
          <p:nvSpPr>
            <p:cNvPr id="351238" name="Oval 16"/>
            <p:cNvSpPr>
              <a:spLocks noChangeArrowheads="1"/>
            </p:cNvSpPr>
            <p:nvPr/>
          </p:nvSpPr>
          <p:spPr bwMode="auto">
            <a:xfrm>
              <a:off x="1815" y="1200"/>
              <a:ext cx="2377" cy="21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39" name="Text Box 17"/>
            <p:cNvSpPr txBox="1">
              <a:spLocks noChangeArrowheads="1"/>
            </p:cNvSpPr>
            <p:nvPr/>
          </p:nvSpPr>
          <p:spPr bwMode="auto">
            <a:xfrm>
              <a:off x="2208" y="25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產業科技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351240" name="Text Box 18"/>
            <p:cNvSpPr txBox="1">
              <a:spLocks noChangeArrowheads="1"/>
            </p:cNvSpPr>
            <p:nvPr/>
          </p:nvSpPr>
          <p:spPr bwMode="auto">
            <a:xfrm>
              <a:off x="3168" y="25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產業人力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351241" name="Text Box 19"/>
            <p:cNvSpPr txBox="1">
              <a:spLocks noChangeArrowheads="1"/>
            </p:cNvSpPr>
            <p:nvPr/>
          </p:nvSpPr>
          <p:spPr bwMode="auto">
            <a:xfrm>
              <a:off x="2208" y="1680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供應商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351242" name="Text Box 20"/>
            <p:cNvSpPr txBox="1">
              <a:spLocks noChangeArrowheads="1"/>
            </p:cNvSpPr>
            <p:nvPr/>
          </p:nvSpPr>
          <p:spPr bwMode="auto">
            <a:xfrm>
              <a:off x="3360" y="1680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競爭者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51243" name="Line 21"/>
            <p:cNvSpPr>
              <a:spLocks noChangeShapeType="1"/>
            </p:cNvSpPr>
            <p:nvPr/>
          </p:nvSpPr>
          <p:spPr bwMode="auto">
            <a:xfrm>
              <a:off x="2333" y="3144"/>
              <a:ext cx="13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44" name="Rectangle 22"/>
            <p:cNvSpPr>
              <a:spLocks noChangeArrowheads="1"/>
            </p:cNvSpPr>
            <p:nvPr/>
          </p:nvSpPr>
          <p:spPr bwMode="auto">
            <a:xfrm>
              <a:off x="2832" y="213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顧客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846871" name="Text Box 23"/>
            <p:cNvSpPr txBox="1">
              <a:spLocks noChangeArrowheads="1"/>
            </p:cNvSpPr>
            <p:nvPr/>
          </p:nvSpPr>
          <p:spPr bwMode="auto">
            <a:xfrm>
              <a:off x="2640" y="3120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b="1">
                  <a:solidFill>
                    <a:srgbClr val="CCE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直接環境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846872" name="Rectangle 2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OT</a:t>
            </a:r>
            <a:r>
              <a:rPr lang="zh-TW" altLang="en-US" smtClean="0">
                <a:latin typeface="標楷體" pitchFamily="65" charset="-120"/>
              </a:rPr>
              <a:t>分析的構面與要素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4E911-D9E7-4DC5-9CE2-E523C94EB864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graphicFrame>
        <p:nvGraphicFramePr>
          <p:cNvPr id="825346" name="Object 2"/>
          <p:cNvGraphicFramePr>
            <a:graphicFrameLocks noChangeAspect="1"/>
          </p:cNvGraphicFramePr>
          <p:nvPr/>
        </p:nvGraphicFramePr>
        <p:xfrm>
          <a:off x="914400" y="838200"/>
          <a:ext cx="7391400" cy="542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文件" r:id="rId4" imgW="5505480" imgH="4123440" progId="Word.Document.8">
                  <p:embed/>
                </p:oleObj>
              </mc:Choice>
              <mc:Fallback>
                <p:oleObj name="文件" r:id="rId4" imgW="5505480" imgH="412344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7391400" cy="542607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5347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2F9C9-4DD8-45E2-85D4-288348CE4195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6781800" y="3886200"/>
            <a:ext cx="1981200" cy="1676400"/>
          </a:xfrm>
          <a:prstGeom prst="rect">
            <a:avLst/>
          </a:prstGeom>
          <a:solidFill>
            <a:srgbClr val="99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5029200" y="3886200"/>
            <a:ext cx="1524000" cy="1752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2667000" y="3886200"/>
            <a:ext cx="2209800" cy="19050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990600" y="3886200"/>
            <a:ext cx="1600200" cy="23622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847878" name="Object 6"/>
          <p:cNvGraphicFramePr>
            <a:graphicFrameLocks noChangeAspect="1"/>
          </p:cNvGraphicFramePr>
          <p:nvPr/>
        </p:nvGraphicFramePr>
        <p:xfrm>
          <a:off x="1068388" y="909638"/>
          <a:ext cx="7518400" cy="292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文件" r:id="rId4" imgW="5518080" imgH="2158920" progId="Word.Document.8">
                  <p:embed/>
                </p:oleObj>
              </mc:Choice>
              <mc:Fallback>
                <p:oleObj name="文件" r:id="rId4" imgW="5518080" imgH="215892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909638"/>
                        <a:ext cx="7518400" cy="2928937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787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映對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990600" y="3962400"/>
            <a:ext cx="1608138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教育訓練，實戰中鍛鍊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S2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物流強、配銷通路革新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S3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銷售據點廣涉全省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服務多元化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S5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商譽極佳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S6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顧客多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S7 24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小時便利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S8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擁有雄厚資本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S9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分權組織架構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S10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廣告策略成功 </a:t>
            </a: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667000" y="3962400"/>
            <a:ext cx="22574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社會對企業責任的重視抬頭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社區願意提供有社會責任銷售據點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建教合作興起（三明治大學）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購買族群層級廣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顧客強調地緣便利，購買方便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顧客對服務需求項目增加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顧客對產品附加價值創造性需求高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O8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顧客對飲食國際化需求高 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5105400" y="3962400"/>
            <a:ext cx="139065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產品價格高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基層人力流失率高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W3 EC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尚未起步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培訓員工成本壓力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產品種類受限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熟食品質控制不易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失竊率高</a:t>
            </a:r>
          </a:p>
          <a:p>
            <a:pPr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6781800" y="3962400"/>
            <a:ext cx="19954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環保意識強烈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競爭對手多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其他</a:t>
            </a: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24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小時大型購物商場興起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網路購物盛行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社會風氣不佳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競爭環境改變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產權體制的變革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8CE41-0F46-40DF-BF51-9336237872FA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6019800" y="1676400"/>
            <a:ext cx="2606675" cy="1860550"/>
            <a:chOff x="4118" y="1128"/>
            <a:chExt cx="2051" cy="1464"/>
          </a:xfrm>
        </p:grpSpPr>
        <p:sp>
          <p:nvSpPr>
            <p:cNvPr id="352295" name="Text Box 8"/>
            <p:cNvSpPr txBox="1">
              <a:spLocks noChangeAspect="1" noChangeArrowheads="1"/>
            </p:cNvSpPr>
            <p:nvPr/>
          </p:nvSpPr>
          <p:spPr bwMode="auto">
            <a:xfrm>
              <a:off x="4118" y="1128"/>
              <a:ext cx="2051" cy="289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同步策略搭配的類型一</a:t>
              </a:r>
            </a:p>
          </p:txBody>
        </p:sp>
        <p:sp>
          <p:nvSpPr>
            <p:cNvPr id="352296" name="Oval 9"/>
            <p:cNvSpPr>
              <a:spLocks noChangeAspect="1" noChangeArrowheads="1"/>
            </p:cNvSpPr>
            <p:nvPr/>
          </p:nvSpPr>
          <p:spPr bwMode="auto">
            <a:xfrm>
              <a:off x="4224" y="144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52297" name="Line 10"/>
            <p:cNvSpPr>
              <a:spLocks noChangeAspect="1" noChangeShapeType="1"/>
            </p:cNvSpPr>
            <p:nvPr/>
          </p:nvSpPr>
          <p:spPr bwMode="auto">
            <a:xfrm>
              <a:off x="4416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98" name="Oval 11"/>
            <p:cNvSpPr>
              <a:spLocks noChangeAspect="1" noChangeArrowheads="1"/>
            </p:cNvSpPr>
            <p:nvPr/>
          </p:nvSpPr>
          <p:spPr bwMode="auto">
            <a:xfrm>
              <a:off x="4224" y="1776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52299" name="Line 12"/>
            <p:cNvSpPr>
              <a:spLocks noChangeAspect="1" noChangeShapeType="1"/>
            </p:cNvSpPr>
            <p:nvPr/>
          </p:nvSpPr>
          <p:spPr bwMode="auto">
            <a:xfrm>
              <a:off x="4416" y="187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300" name="Oval 13"/>
            <p:cNvSpPr>
              <a:spLocks noChangeAspect="1" noChangeArrowheads="1"/>
            </p:cNvSpPr>
            <p:nvPr/>
          </p:nvSpPr>
          <p:spPr bwMode="auto">
            <a:xfrm>
              <a:off x="4224" y="2112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52301" name="Line 14"/>
            <p:cNvSpPr>
              <a:spLocks noChangeAspect="1" noChangeShapeType="1"/>
            </p:cNvSpPr>
            <p:nvPr/>
          </p:nvSpPr>
          <p:spPr bwMode="auto">
            <a:xfrm>
              <a:off x="4416" y="220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302" name="Oval 15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52303" name="Line 16"/>
            <p:cNvSpPr>
              <a:spLocks noChangeAspect="1" noChangeShapeType="1"/>
            </p:cNvSpPr>
            <p:nvPr/>
          </p:nvSpPr>
          <p:spPr bwMode="auto">
            <a:xfrm>
              <a:off x="4416" y="24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019800" y="3886200"/>
            <a:ext cx="2606675" cy="625475"/>
            <a:chOff x="4176" y="2160"/>
            <a:chExt cx="1642" cy="394"/>
          </a:xfrm>
        </p:grpSpPr>
        <p:sp>
          <p:nvSpPr>
            <p:cNvPr id="352287" name="Text Box 18"/>
            <p:cNvSpPr txBox="1">
              <a:spLocks noChangeAspect="1" noChangeArrowheads="1"/>
            </p:cNvSpPr>
            <p:nvPr/>
          </p:nvSpPr>
          <p:spPr bwMode="auto">
            <a:xfrm>
              <a:off x="4176" y="2160"/>
              <a:ext cx="1642" cy="231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線性策略搭配的類型二</a:t>
              </a:r>
            </a:p>
          </p:txBody>
        </p:sp>
        <p:sp>
          <p:nvSpPr>
            <p:cNvPr id="352288" name="Oval 19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52289" name="Oval 20"/>
            <p:cNvSpPr>
              <a:spLocks noChangeAspect="1" noChangeArrowheads="1"/>
            </p:cNvSpPr>
            <p:nvPr/>
          </p:nvSpPr>
          <p:spPr bwMode="auto">
            <a:xfrm>
              <a:off x="4560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52290" name="Oval 21"/>
            <p:cNvSpPr>
              <a:spLocks noChangeAspect="1" noChangeArrowheads="1"/>
            </p:cNvSpPr>
            <p:nvPr/>
          </p:nvSpPr>
          <p:spPr bwMode="auto">
            <a:xfrm>
              <a:off x="4896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52291" name="Oval 22"/>
            <p:cNvSpPr>
              <a:spLocks noChangeAspect="1" noChangeArrowheads="1"/>
            </p:cNvSpPr>
            <p:nvPr/>
          </p:nvSpPr>
          <p:spPr bwMode="auto">
            <a:xfrm>
              <a:off x="5232" y="2400"/>
              <a:ext cx="154" cy="15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52292" name="Line 23"/>
            <p:cNvSpPr>
              <a:spLocks noChangeAspect="1" noChangeShapeType="1"/>
            </p:cNvSpPr>
            <p:nvPr/>
          </p:nvSpPr>
          <p:spPr bwMode="auto">
            <a:xfrm>
              <a:off x="4368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93" name="Line 24"/>
            <p:cNvSpPr>
              <a:spLocks noChangeAspect="1" noChangeShapeType="1"/>
            </p:cNvSpPr>
            <p:nvPr/>
          </p:nvSpPr>
          <p:spPr bwMode="auto">
            <a:xfrm>
              <a:off x="4704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94" name="Line 25"/>
            <p:cNvSpPr>
              <a:spLocks noChangeAspect="1" noChangeShapeType="1"/>
            </p:cNvSpPr>
            <p:nvPr/>
          </p:nvSpPr>
          <p:spPr bwMode="auto">
            <a:xfrm>
              <a:off x="5040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019800" y="4876800"/>
            <a:ext cx="2606675" cy="990600"/>
            <a:chOff x="4128" y="2976"/>
            <a:chExt cx="1642" cy="624"/>
          </a:xfrm>
        </p:grpSpPr>
        <p:sp>
          <p:nvSpPr>
            <p:cNvPr id="352285" name="Text Box 27"/>
            <p:cNvSpPr txBox="1">
              <a:spLocks noChangeAspect="1" noChangeArrowheads="1"/>
            </p:cNvSpPr>
            <p:nvPr/>
          </p:nvSpPr>
          <p:spPr bwMode="auto">
            <a:xfrm>
              <a:off x="4128" y="2976"/>
              <a:ext cx="1642" cy="231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zh-TW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整合策略搭配的類型三</a:t>
              </a:r>
            </a:p>
          </p:txBody>
        </p:sp>
        <p:sp>
          <p:nvSpPr>
            <p:cNvPr id="352286" name="Oval 28"/>
            <p:cNvSpPr>
              <a:spLocks noChangeArrowheads="1"/>
            </p:cNvSpPr>
            <p:nvPr/>
          </p:nvSpPr>
          <p:spPr bwMode="auto">
            <a:xfrm>
              <a:off x="4128" y="3312"/>
              <a:ext cx="1344" cy="288"/>
            </a:xfrm>
            <a:prstGeom prst="ellipse">
              <a:avLst/>
            </a:prstGeom>
            <a:solidFill>
              <a:srgbClr val="FF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1 + 2 + 3 + 4</a:t>
              </a:r>
            </a:p>
          </p:txBody>
        </p:sp>
      </p:grpSp>
      <p:sp>
        <p:nvSpPr>
          <p:cNvPr id="82742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策略構成：創思 </a:t>
            </a:r>
            <a:r>
              <a:rPr lang="en-US" altLang="zh-TW" smtClean="0"/>
              <a:t>+ </a:t>
            </a:r>
            <a:r>
              <a:rPr lang="zh-TW" altLang="en-US" smtClean="0"/>
              <a:t>實力</a:t>
            </a:r>
          </a:p>
        </p:txBody>
      </p:sp>
      <p:sp>
        <p:nvSpPr>
          <p:cNvPr id="352263" name="Rectangle 31"/>
          <p:cNvSpPr>
            <a:spLocks noChangeArrowheads="1"/>
          </p:cNvSpPr>
          <p:nvPr/>
        </p:nvSpPr>
        <p:spPr bwMode="auto">
          <a:xfrm>
            <a:off x="381000" y="1981200"/>
            <a:ext cx="5562600" cy="35052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7424" name="Rectangle 32"/>
          <p:cNvSpPr>
            <a:spLocks noChangeArrowheads="1"/>
          </p:cNvSpPr>
          <p:nvPr/>
        </p:nvSpPr>
        <p:spPr bwMode="auto">
          <a:xfrm>
            <a:off x="533400" y="25146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1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發展的策略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FF6600"/>
                </a:solidFill>
                <a:latin typeface="標楷體" pitchFamily="65" charset="-120"/>
                <a:ea typeface="標楷體" pitchFamily="65" charset="-120"/>
              </a:rPr>
              <a:t>如何以優點掌握機會？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827425" name="Rectangle 33"/>
          <p:cNvSpPr>
            <a:spLocks noChangeArrowheads="1"/>
          </p:cNvSpPr>
          <p:nvPr/>
        </p:nvSpPr>
        <p:spPr bwMode="auto">
          <a:xfrm>
            <a:off x="3200400" y="2514600"/>
            <a:ext cx="2794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結盟的策略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FF6699"/>
                </a:solidFill>
                <a:latin typeface="標楷體" pitchFamily="65" charset="-120"/>
                <a:ea typeface="標楷體" pitchFamily="65" charset="-120"/>
              </a:rPr>
              <a:t>如何避過缺點掌握機會？</a:t>
            </a:r>
          </a:p>
        </p:txBody>
      </p:sp>
      <p:sp>
        <p:nvSpPr>
          <p:cNvPr id="827426" name="Rectangle 34"/>
          <p:cNvSpPr>
            <a:spLocks noChangeArrowheads="1"/>
          </p:cNvSpPr>
          <p:nvPr/>
        </p:nvSpPr>
        <p:spPr bwMode="auto">
          <a:xfrm>
            <a:off x="609600" y="41148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防禦的策略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如何以優點克服威脅？</a:t>
            </a:r>
            <a:r>
              <a:rPr lang="zh-TW" altLang="en-US" sz="2000" b="1">
                <a:solidFill>
                  <a:srgbClr val="000000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827427" name="Rectangle 35"/>
          <p:cNvSpPr>
            <a:spLocks noChangeArrowheads="1"/>
          </p:cNvSpPr>
          <p:nvPr/>
        </p:nvSpPr>
        <p:spPr bwMode="auto">
          <a:xfrm>
            <a:off x="3200400" y="4114800"/>
            <a:ext cx="2863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4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求生的策略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如何改善缺點克服威脅？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352268" name="Line 36"/>
          <p:cNvSpPr>
            <a:spLocks noChangeShapeType="1"/>
          </p:cNvSpPr>
          <p:nvPr/>
        </p:nvSpPr>
        <p:spPr bwMode="auto">
          <a:xfrm>
            <a:off x="280988" y="43100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69" name="Line 37"/>
          <p:cNvSpPr>
            <a:spLocks noChangeShapeType="1"/>
          </p:cNvSpPr>
          <p:nvPr/>
        </p:nvSpPr>
        <p:spPr bwMode="auto">
          <a:xfrm>
            <a:off x="4619625" y="4310063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0" name="Line 38"/>
          <p:cNvSpPr>
            <a:spLocks noChangeShapeType="1"/>
          </p:cNvSpPr>
          <p:nvPr/>
        </p:nvSpPr>
        <p:spPr bwMode="auto">
          <a:xfrm>
            <a:off x="280988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1" name="Line 39"/>
          <p:cNvSpPr>
            <a:spLocks noChangeShapeType="1"/>
          </p:cNvSpPr>
          <p:nvPr/>
        </p:nvSpPr>
        <p:spPr bwMode="auto">
          <a:xfrm>
            <a:off x="280988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2" name="Line 40"/>
          <p:cNvSpPr>
            <a:spLocks noChangeShapeType="1"/>
          </p:cNvSpPr>
          <p:nvPr/>
        </p:nvSpPr>
        <p:spPr bwMode="auto">
          <a:xfrm>
            <a:off x="2417763" y="5551488"/>
            <a:ext cx="4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3" name="Line 41"/>
          <p:cNvSpPr>
            <a:spLocks noChangeShapeType="1"/>
          </p:cNvSpPr>
          <p:nvPr/>
        </p:nvSpPr>
        <p:spPr bwMode="auto">
          <a:xfrm>
            <a:off x="2417763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4" name="Line 42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5" name="Line 43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6" name="Line 44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7" name="Line 45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8" name="Line 46"/>
          <p:cNvSpPr>
            <a:spLocks noChangeShapeType="1"/>
          </p:cNvSpPr>
          <p:nvPr/>
        </p:nvSpPr>
        <p:spPr bwMode="auto">
          <a:xfrm>
            <a:off x="457200" y="3733800"/>
            <a:ext cx="5410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9" name="Line 47"/>
          <p:cNvSpPr>
            <a:spLocks noChangeShapeType="1"/>
          </p:cNvSpPr>
          <p:nvPr/>
        </p:nvSpPr>
        <p:spPr bwMode="auto">
          <a:xfrm>
            <a:off x="3124200" y="1981200"/>
            <a:ext cx="1588" cy="35052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80" name="Rectangle 48"/>
          <p:cNvSpPr>
            <a:spLocks noChangeArrowheads="1"/>
          </p:cNvSpPr>
          <p:nvPr/>
        </p:nvSpPr>
        <p:spPr bwMode="auto">
          <a:xfrm>
            <a:off x="1600200" y="1600200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S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2281" name="Rectangle 49"/>
          <p:cNvSpPr>
            <a:spLocks noChangeArrowheads="1"/>
          </p:cNvSpPr>
          <p:nvPr/>
        </p:nvSpPr>
        <p:spPr bwMode="auto">
          <a:xfrm>
            <a:off x="4191000" y="1600200"/>
            <a:ext cx="239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W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2282" name="Rectangle 50"/>
          <p:cNvSpPr>
            <a:spLocks noChangeArrowheads="1"/>
          </p:cNvSpPr>
          <p:nvPr/>
        </p:nvSpPr>
        <p:spPr bwMode="auto">
          <a:xfrm>
            <a:off x="0" y="2667000"/>
            <a:ext cx="19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O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2283" name="Rectangle 51"/>
          <p:cNvSpPr>
            <a:spLocks noChangeArrowheads="1"/>
          </p:cNvSpPr>
          <p:nvPr/>
        </p:nvSpPr>
        <p:spPr bwMode="auto">
          <a:xfrm>
            <a:off x="0" y="4495800"/>
            <a:ext cx="15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T</a:t>
            </a:r>
          </a:p>
        </p:txBody>
      </p:sp>
      <p:pic>
        <p:nvPicPr>
          <p:cNvPr id="352284" name="Picture 53" descr="j028667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12088" y="333375"/>
            <a:ext cx="666750" cy="752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24" grpId="0" autoUpdateAnimBg="0"/>
      <p:bldP spid="827425" grpId="0" autoUpdateAnimBg="0"/>
      <p:bldP spid="827426" grpId="0" autoUpdateAnimBg="0"/>
      <p:bldP spid="82742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28EA8B-3CF7-4D84-87DC-D7B6D7832D23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353283" name="Rectangle 121"/>
          <p:cNvSpPr>
            <a:spLocks noChangeArrowheads="1"/>
          </p:cNvSpPr>
          <p:nvPr/>
        </p:nvSpPr>
        <p:spPr bwMode="auto">
          <a:xfrm>
            <a:off x="228600" y="533400"/>
            <a:ext cx="8686800" cy="5486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3284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策略構面</a:t>
            </a:r>
            <a:r>
              <a:rPr lang="en-US" altLang="zh-TW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-</a:t>
            </a:r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策略類型對照表</a:t>
            </a:r>
            <a:r>
              <a:rPr lang="zh-TW" altLang="en-US" sz="4000" b="1" i="1">
                <a:solidFill>
                  <a:srgbClr val="FFFF00"/>
                </a:solidFill>
                <a:latin typeface="新細明體" pitchFamily="18" charset="-120"/>
                <a:ea typeface="標楷體" pitchFamily="65" charset="-120"/>
              </a:rPr>
              <a:t> </a:t>
            </a:r>
          </a:p>
        </p:txBody>
      </p:sp>
      <p:graphicFrame>
        <p:nvGraphicFramePr>
          <p:cNvPr id="1025151" name="Group 127"/>
          <p:cNvGraphicFramePr>
            <a:graphicFrameLocks noGrp="1"/>
          </p:cNvGraphicFramePr>
          <p:nvPr/>
        </p:nvGraphicFramePr>
        <p:xfrm>
          <a:off x="228600" y="533400"/>
          <a:ext cx="8686800" cy="5394960"/>
        </p:xfrm>
        <a:graphic>
          <a:graphicData uri="http://schemas.openxmlformats.org/drawingml/2006/table">
            <a:tbl>
              <a:tblPr/>
              <a:tblGrid>
                <a:gridCol w="1768475"/>
                <a:gridCol w="1152525"/>
                <a:gridCol w="1154113"/>
                <a:gridCol w="1152525"/>
                <a:gridCol w="1152525"/>
                <a:gridCol w="1154112"/>
                <a:gridCol w="1152525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  略  構  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策略類型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產品市場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活動組合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業務規模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地理構形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核心資源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事業網路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市場滲透策略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產品發產策略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市場發產策略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垂直整合策略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投資水準策略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多角化策略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水平購併策略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全球策略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策略聯盟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異業合作策略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低成本、差異化策略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資源統治策略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sym typeface="Wingdings" pitchFamily="2" charset="2"/>
                        </a:rPr>
                        <a:t>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3402" name="Rectangle 120"/>
          <p:cNvSpPr>
            <a:spLocks noChangeArrowheads="1"/>
          </p:cNvSpPr>
          <p:nvPr/>
        </p:nvSpPr>
        <p:spPr bwMode="auto">
          <a:xfrm>
            <a:off x="2717800" y="5943600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資料來源：吳思華，策略九說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C85A9-C8F6-420E-80F4-CF3EFED8BD4A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354307" name="Rectangle 137"/>
          <p:cNvSpPr>
            <a:spLocks noChangeArrowheads="1"/>
          </p:cNvSpPr>
          <p:nvPr/>
        </p:nvSpPr>
        <p:spPr bwMode="auto">
          <a:xfrm>
            <a:off x="228600" y="1066800"/>
            <a:ext cx="8686800" cy="4953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4308" name="Rectangle 2"/>
          <p:cNvSpPr>
            <a:spLocks noChangeArrowheads="1"/>
          </p:cNvSpPr>
          <p:nvPr/>
        </p:nvSpPr>
        <p:spPr bwMode="auto">
          <a:xfrm>
            <a:off x="685800" y="2286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策略構面與策略本質關聯示意圖</a:t>
            </a:r>
          </a:p>
        </p:txBody>
      </p:sp>
      <p:graphicFrame>
        <p:nvGraphicFramePr>
          <p:cNvPr id="1026187" name="Group 139"/>
          <p:cNvGraphicFramePr>
            <a:graphicFrameLocks noGrp="1"/>
          </p:cNvGraphicFramePr>
          <p:nvPr/>
        </p:nvGraphicFramePr>
        <p:xfrm>
          <a:off x="228600" y="1219200"/>
          <a:ext cx="8610600" cy="4732338"/>
        </p:xfrm>
        <a:graphic>
          <a:graphicData uri="http://schemas.openxmlformats.org/drawingml/2006/table">
            <a:tbl>
              <a:tblPr/>
              <a:tblGrid>
                <a:gridCol w="1676400"/>
                <a:gridCol w="762000"/>
                <a:gridCol w="762000"/>
                <a:gridCol w="762000"/>
                <a:gridCol w="838200"/>
                <a:gridCol w="762000"/>
                <a:gridCol w="762000"/>
                <a:gridCol w="762000"/>
                <a:gridCol w="762000"/>
                <a:gridCol w="762000"/>
              </a:tblGrid>
              <a:tr h="3698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營運範疇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核心資源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事業網路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715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產品市場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活動組合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地理構形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業務規模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能力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體系成員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網路關係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網路位置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價值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效率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競局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統治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互賴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風險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生態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4437" name="Text Box 133"/>
          <p:cNvSpPr txBox="1">
            <a:spLocks noChangeArrowheads="1"/>
          </p:cNvSpPr>
          <p:nvPr/>
        </p:nvSpPr>
        <p:spPr bwMode="auto">
          <a:xfrm>
            <a:off x="228600" y="1828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策略本質</a:t>
            </a:r>
          </a:p>
        </p:txBody>
      </p:sp>
      <p:sp>
        <p:nvSpPr>
          <p:cNvPr id="354438" name="Text Box 134"/>
          <p:cNvSpPr txBox="1">
            <a:spLocks noChangeArrowheads="1"/>
          </p:cNvSpPr>
          <p:nvPr/>
        </p:nvSpPr>
        <p:spPr bwMode="auto">
          <a:xfrm>
            <a:off x="609600" y="1295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策略構面</a:t>
            </a:r>
          </a:p>
        </p:txBody>
      </p:sp>
      <p:sp>
        <p:nvSpPr>
          <p:cNvPr id="354439" name="Rectangle 135"/>
          <p:cNvSpPr>
            <a:spLocks noChangeArrowheads="1"/>
          </p:cNvSpPr>
          <p:nvPr/>
        </p:nvSpPr>
        <p:spPr bwMode="auto">
          <a:xfrm>
            <a:off x="2717800" y="5943600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資料來源：吳思華，策略九說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7A913-BA0D-4FF7-A4CA-1BFD2D4AD497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355331" name="Rectangle 154"/>
          <p:cNvSpPr>
            <a:spLocks noChangeArrowheads="1"/>
          </p:cNvSpPr>
          <p:nvPr/>
        </p:nvSpPr>
        <p:spPr bwMode="auto">
          <a:xfrm>
            <a:off x="914400" y="533400"/>
            <a:ext cx="7543800" cy="5715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5332" name="Rectangle 2"/>
          <p:cNvSpPr>
            <a:spLocks noChangeArrowheads="1"/>
          </p:cNvSpPr>
          <p:nvPr/>
        </p:nvSpPr>
        <p:spPr bwMode="auto">
          <a:xfrm>
            <a:off x="457200" y="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6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策略類型與策略本質關聯示意圖</a:t>
            </a:r>
          </a:p>
        </p:txBody>
      </p:sp>
      <p:graphicFrame>
        <p:nvGraphicFramePr>
          <p:cNvPr id="1027229" name="Group 157"/>
          <p:cNvGraphicFramePr>
            <a:graphicFrameLocks noGrp="1"/>
          </p:cNvGraphicFramePr>
          <p:nvPr/>
        </p:nvGraphicFramePr>
        <p:xfrm>
          <a:off x="1143000" y="609600"/>
          <a:ext cx="7162800" cy="5566410"/>
        </p:xfrm>
        <a:graphic>
          <a:graphicData uri="http://schemas.openxmlformats.org/drawingml/2006/table">
            <a:tbl>
              <a:tblPr/>
              <a:tblGrid>
                <a:gridCol w="1600200"/>
                <a:gridCol w="533400"/>
                <a:gridCol w="533400"/>
                <a:gridCol w="457200"/>
                <a:gridCol w="533400"/>
                <a:gridCol w="533400"/>
                <a:gridCol w="533400"/>
                <a:gridCol w="457200"/>
                <a:gridCol w="533400"/>
                <a:gridCol w="457200"/>
                <a:gridCol w="533400"/>
                <a:gridCol w="45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市場滲透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產品發展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市場發展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垂直整合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投資水準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多角化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水平購併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全球策略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異業合作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低成本差異化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資源統治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價值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效率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競局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統治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互賴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風險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生態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5479" name="Text Box 151"/>
          <p:cNvSpPr txBox="1">
            <a:spLocks noChangeArrowheads="1"/>
          </p:cNvSpPr>
          <p:nvPr/>
        </p:nvSpPr>
        <p:spPr bwMode="auto">
          <a:xfrm>
            <a:off x="1066800" y="17526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策略本質</a:t>
            </a:r>
          </a:p>
        </p:txBody>
      </p:sp>
      <p:sp>
        <p:nvSpPr>
          <p:cNvPr id="355480" name="Text Box 152"/>
          <p:cNvSpPr txBox="1">
            <a:spLocks noChangeArrowheads="1"/>
          </p:cNvSpPr>
          <p:nvPr/>
        </p:nvSpPr>
        <p:spPr bwMode="auto">
          <a:xfrm>
            <a:off x="1447800" y="838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策略類型</a:t>
            </a:r>
          </a:p>
        </p:txBody>
      </p:sp>
      <p:sp>
        <p:nvSpPr>
          <p:cNvPr id="355481" name="Rectangle 153"/>
          <p:cNvSpPr>
            <a:spLocks noChangeArrowheads="1"/>
          </p:cNvSpPr>
          <p:nvPr/>
        </p:nvSpPr>
        <p:spPr bwMode="auto">
          <a:xfrm>
            <a:off x="2743200" y="6096000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資料來源：吳思華，策略九說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E1F85-8852-4B77-A8DD-F6F5135B3C1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567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222375"/>
            <a:ext cx="7561263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7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0E735-0FAF-444D-AD9E-DD4B62EE02B9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  <p:graphicFrame>
        <p:nvGraphicFramePr>
          <p:cNvPr id="828418" name="Object 2"/>
          <p:cNvGraphicFramePr>
            <a:graphicFrameLocks noChangeAspect="1"/>
          </p:cNvGraphicFramePr>
          <p:nvPr/>
        </p:nvGraphicFramePr>
        <p:xfrm>
          <a:off x="1143000" y="1295400"/>
          <a:ext cx="7010400" cy="484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文件" r:id="rId4" imgW="5486400" imgH="3797280" progId="Word.Document.8">
                  <p:embed/>
                </p:oleObj>
              </mc:Choice>
              <mc:Fallback>
                <p:oleObj name="文件" r:id="rId4" imgW="5486400" imgH="37972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95400"/>
                        <a:ext cx="7010400" cy="484505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8419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策略示例：慈善據點策略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B02E1-AA7C-42BB-ACC1-62E2A21509C3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1010690" name="Text Box 1026"/>
          <p:cNvSpPr txBox="1">
            <a:spLocks noChangeArrowheads="1"/>
          </p:cNvSpPr>
          <p:nvPr/>
        </p:nvSpPr>
        <p:spPr bwMode="auto">
          <a:xfrm>
            <a:off x="304800" y="4953000"/>
            <a:ext cx="8610600" cy="11906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慈善據點策略主要係植基於</a:t>
            </a: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「營運能力說」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的應用，亦即藉由累積的核心資源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商譽、人力、通路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及有效的價值活動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產銷系統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，創造社會需要的附加服務價值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社會責任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，以達成營運目標的雪球擴展。此外，由其成功關鍵因素來看，天時、地利、人和的搭配正是所有策略能否成功的不二法門。</a:t>
            </a:r>
          </a:p>
        </p:txBody>
      </p:sp>
      <p:pic>
        <p:nvPicPr>
          <p:cNvPr id="356356" name="Picture 10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6873875" cy="38560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356357" name="Text Box 1028"/>
          <p:cNvSpPr txBox="1">
            <a:spLocks noChangeArrowheads="1"/>
          </p:cNvSpPr>
          <p:nvPr/>
        </p:nvSpPr>
        <p:spPr bwMode="auto">
          <a:xfrm>
            <a:off x="685800" y="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ea typeface="標楷體" pitchFamily="65" charset="-120"/>
              </a:rPr>
              <a:t>策略成效動態解析</a:t>
            </a:r>
          </a:p>
        </p:txBody>
      </p:sp>
      <p:pic>
        <p:nvPicPr>
          <p:cNvPr id="356358" name="Picture 1029" descr="j032375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188913"/>
            <a:ext cx="7620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0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0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690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99845-E62C-40E6-A754-05AC0F2BEB43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策略的本質</a:t>
            </a:r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7127875" cy="44958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一般對「策略」的學習是以根據過去資料，歸納出來的</a:t>
            </a:r>
            <a:r>
              <a:rPr lang="zh-TW" altLang="en-US" sz="2800" smtClean="0">
                <a:solidFill>
                  <a:srgbClr val="00FFCC"/>
                </a:solidFill>
              </a:rPr>
              <a:t>策略類型</a:t>
            </a:r>
            <a:r>
              <a:rPr lang="zh-TW" altLang="en-US" sz="2800" smtClean="0"/>
              <a:t>及</a:t>
            </a:r>
            <a:r>
              <a:rPr lang="zh-TW" altLang="en-US" sz="2800" smtClean="0">
                <a:solidFill>
                  <a:srgbClr val="00FFCC"/>
                </a:solidFill>
              </a:rPr>
              <a:t>定量分析技術</a:t>
            </a:r>
            <a:r>
              <a:rPr lang="zh-TW" altLang="en-US" sz="2800" smtClean="0"/>
              <a:t>為主要依據，例如成本領導策略、差異化策略等策略類型；以及預測模型及</a:t>
            </a:r>
            <a:r>
              <a:rPr lang="en-US" altLang="zh-TW" sz="2800" smtClean="0"/>
              <a:t>OR</a:t>
            </a:r>
            <a:r>
              <a:rPr lang="zh-TW" altLang="en-US" sz="2800" smtClean="0"/>
              <a:t>等定量分析技術。這種做法就像以考古題做練習的情境一樣。</a:t>
            </a:r>
          </a:p>
          <a:p>
            <a:pPr eaLnBrk="1" hangingPunct="1"/>
            <a:r>
              <a:rPr lang="zh-TW" altLang="en-US" sz="2800" smtClean="0"/>
              <a:t>其實策略的本質是</a:t>
            </a:r>
            <a:r>
              <a:rPr lang="zh-TW" altLang="en-US" sz="2800" smtClean="0">
                <a:solidFill>
                  <a:srgbClr val="00FFCC"/>
                </a:solidFill>
              </a:rPr>
              <a:t>動態過程</a:t>
            </a:r>
            <a:r>
              <a:rPr lang="zh-TW" altLang="en-US" sz="2800" smtClean="0"/>
              <a:t>、</a:t>
            </a:r>
            <a:r>
              <a:rPr lang="zh-TW" altLang="en-US" sz="2800" smtClean="0">
                <a:solidFill>
                  <a:srgbClr val="00FFCC"/>
                </a:solidFill>
              </a:rPr>
              <a:t>群組互動</a:t>
            </a:r>
            <a:r>
              <a:rPr lang="zh-TW" altLang="en-US" sz="2800" smtClean="0"/>
              <a:t>、</a:t>
            </a:r>
            <a:r>
              <a:rPr lang="zh-TW" altLang="en-US" sz="2800" smtClean="0">
                <a:solidFill>
                  <a:srgbClr val="00FFCC"/>
                </a:solidFill>
              </a:rPr>
              <a:t>創新思考</a:t>
            </a:r>
            <a:r>
              <a:rPr lang="zh-TW" altLang="en-US" sz="2800" smtClean="0"/>
              <a:t>、</a:t>
            </a:r>
            <a:r>
              <a:rPr lang="zh-TW" altLang="en-US" sz="2800" smtClean="0">
                <a:solidFill>
                  <a:srgbClr val="00FFCC"/>
                </a:solidFill>
              </a:rPr>
              <a:t>價值意志</a:t>
            </a:r>
            <a:r>
              <a:rPr lang="zh-TW" altLang="en-US" sz="2800" smtClean="0"/>
              <a:t>及</a:t>
            </a:r>
            <a:r>
              <a:rPr lang="zh-TW" altLang="en-US" sz="2800" smtClean="0">
                <a:solidFill>
                  <a:srgbClr val="00FFCC"/>
                </a:solidFill>
              </a:rPr>
              <a:t>優勢能力</a:t>
            </a:r>
            <a:r>
              <a:rPr lang="zh-TW" altLang="en-US" sz="2800" smtClean="0"/>
              <a:t>的應用。</a:t>
            </a:r>
          </a:p>
          <a:p>
            <a:pPr eaLnBrk="1" hangingPunct="1"/>
            <a:r>
              <a:rPr lang="zh-TW" altLang="en-US" sz="2800" smtClean="0"/>
              <a:t>優勢能力最後將以軟</a:t>
            </a:r>
            <a:r>
              <a:rPr lang="en-US" altLang="zh-TW" sz="2800" smtClean="0"/>
              <a:t>S</a:t>
            </a:r>
            <a:r>
              <a:rPr lang="zh-TW" altLang="en-US" sz="2800" smtClean="0"/>
              <a:t>：</a:t>
            </a:r>
            <a:r>
              <a:rPr lang="en-US" altLang="zh-TW" sz="2800" b="1" i="1" smtClean="0">
                <a:solidFill>
                  <a:srgbClr val="FF66FF"/>
                </a:solidFill>
              </a:rPr>
              <a:t>Shared value</a:t>
            </a:r>
            <a:r>
              <a:rPr lang="zh-TW" altLang="en-US" sz="2800" smtClean="0"/>
              <a:t>、</a:t>
            </a:r>
            <a:r>
              <a:rPr lang="en-US" altLang="zh-TW" sz="2800" b="1" i="1" smtClean="0">
                <a:solidFill>
                  <a:srgbClr val="FF66FF"/>
                </a:solidFill>
              </a:rPr>
              <a:t>Style</a:t>
            </a:r>
            <a:r>
              <a:rPr lang="zh-TW" altLang="en-US" sz="2800" smtClean="0"/>
              <a:t>、</a:t>
            </a:r>
            <a:r>
              <a:rPr lang="en-US" altLang="zh-TW" sz="2800" b="1" i="1" smtClean="0">
                <a:solidFill>
                  <a:srgbClr val="FF66FF"/>
                </a:solidFill>
              </a:rPr>
              <a:t>Staff </a:t>
            </a:r>
            <a:r>
              <a:rPr lang="zh-TW" altLang="en-US" sz="2800" smtClean="0"/>
              <a:t>為致勝關鍵。</a:t>
            </a:r>
          </a:p>
        </p:txBody>
      </p:sp>
      <p:pic>
        <p:nvPicPr>
          <p:cNvPr id="357381" name="Picture 7" descr="j0213511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451725" y="4076700"/>
            <a:ext cx="1330325" cy="2155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56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3813F-3D5A-4F81-A0B3-BDE6420AA1F0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  <p:graphicFrame>
        <p:nvGraphicFramePr>
          <p:cNvPr id="835613" name="Group 29"/>
          <p:cNvGraphicFramePr>
            <a:graphicFrameLocks noGrp="1"/>
          </p:cNvGraphicFramePr>
          <p:nvPr/>
        </p:nvGraphicFramePr>
        <p:xfrm>
          <a:off x="304800" y="381000"/>
          <a:ext cx="8610600" cy="5942838"/>
        </p:xfrm>
        <a:graphic>
          <a:graphicData uri="http://schemas.openxmlformats.org/drawingml/2006/table">
            <a:tbl>
              <a:tblPr/>
              <a:tblGrid>
                <a:gridCol w="838200"/>
                <a:gridCol w="3581400"/>
                <a:gridCol w="4191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既    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又    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競爭挑戰方面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改造流程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組織轉型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為市場佔有率競爭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再創新策略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產業轉型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為機會佔有率競爭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找尋未來目標方面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以學習為策略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失敗為成功之母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以策略為定位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策略計劃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點的策略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以遺忘為策略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成功為失敗之母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以先見之明為策略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策略架構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線或面的策略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87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為未來動員方面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以配合為策略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以資源分配為策略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以勉為其難為策略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以資源累積與借力使力為策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略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80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決勝未來方面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在既有產業結構內競爭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為產品領導地位競爭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個別競爭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擴大新產品的「命中」率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縮短產品上市時間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為塑造未來產業結構而競爭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為核心專長的領導地位競爭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結盟競爭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擴大新市場知識的學習率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縮短取得全球先機時間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35612" name="Rectangle 28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400" smtClean="0">
                <a:solidFill>
                  <a:srgbClr val="FFFF00"/>
                </a:solidFill>
                <a:latin typeface="標楷體" pitchFamily="65" charset="-120"/>
              </a:rPr>
              <a:t>新策略典範 </a:t>
            </a:r>
            <a:r>
              <a:rPr lang="en-US" altLang="zh-TW" sz="2400" smtClean="0">
                <a:solidFill>
                  <a:srgbClr val="FFFF00"/>
                </a:solidFill>
                <a:latin typeface="標楷體" pitchFamily="65" charset="-120"/>
              </a:rPr>
              <a:t>(</a:t>
            </a:r>
            <a:r>
              <a:rPr lang="zh-TW" altLang="en-US" sz="2400" smtClean="0">
                <a:solidFill>
                  <a:srgbClr val="FFFF00"/>
                </a:solidFill>
                <a:latin typeface="標楷體" pitchFamily="65" charset="-120"/>
              </a:rPr>
              <a:t>策略管理的知識的演進</a:t>
            </a:r>
            <a:r>
              <a:rPr lang="en-US" altLang="zh-TW" sz="2400" smtClean="0">
                <a:solidFill>
                  <a:srgbClr val="FFFF00"/>
                </a:solidFill>
                <a:latin typeface="標楷體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FCDC1-E2F6-4041-9D97-626CF9D29BB3}" type="slidenum">
              <a:rPr lang="en-US" altLang="zh-TW"/>
              <a:pPr>
                <a:defRPr/>
              </a:pPr>
              <a:t>34</a:t>
            </a:fld>
            <a:endParaRPr lang="en-US" altLang="zh-TW"/>
          </a:p>
        </p:txBody>
      </p:sp>
      <p:pic>
        <p:nvPicPr>
          <p:cNvPr id="359427" name="Picture 2" descr="sisp104"/>
          <p:cNvPicPr>
            <a:picLocks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684213" y="90488"/>
            <a:ext cx="6048375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428" name="Text Box 3"/>
          <p:cNvSpPr txBox="1">
            <a:spLocks noChangeArrowheads="1"/>
          </p:cNvSpPr>
          <p:nvPr/>
        </p:nvSpPr>
        <p:spPr bwMode="auto">
          <a:xfrm>
            <a:off x="6781800" y="1828800"/>
            <a:ext cx="2133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策略計劃不再是「</a:t>
            </a:r>
            <a:r>
              <a:rPr lang="zh-TW" altLang="en-US" sz="2400" b="1">
                <a:solidFill>
                  <a:srgbClr val="99FF33"/>
                </a:solidFill>
                <a:latin typeface="Times New Roman" pitchFamily="18" charset="0"/>
                <a:ea typeface="標楷體" pitchFamily="65" charset="-120"/>
              </a:rPr>
              <a:t>點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」，而是「</a:t>
            </a:r>
            <a:r>
              <a:rPr lang="zh-TW" altLang="en-US" sz="2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線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」，甚或是「</a:t>
            </a:r>
            <a:r>
              <a:rPr lang="zh-TW" altLang="en-US" sz="24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面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」。</a:t>
            </a:r>
          </a:p>
        </p:txBody>
      </p:sp>
      <p:pic>
        <p:nvPicPr>
          <p:cNvPr id="359429" name="Picture 4" descr="j028278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5013325"/>
            <a:ext cx="12763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E2453-7124-4A36-8544-FBC5BFE10A96}" type="slidenum">
              <a:rPr lang="en-US" altLang="zh-TW"/>
              <a:pPr>
                <a:defRPr/>
              </a:pPr>
              <a:t>35</a:t>
            </a:fld>
            <a:endParaRPr lang="en-US" altLang="zh-TW"/>
          </a:p>
        </p:txBody>
      </p:sp>
      <p:graphicFrame>
        <p:nvGraphicFramePr>
          <p:cNvPr id="837659" name="Group 27"/>
          <p:cNvGraphicFramePr>
            <a:graphicFrameLocks noGrp="1"/>
          </p:cNvGraphicFramePr>
          <p:nvPr/>
        </p:nvGraphicFramePr>
        <p:xfrm>
          <a:off x="228600" y="1219200"/>
          <a:ext cx="8686800" cy="4781804"/>
        </p:xfrm>
        <a:graphic>
          <a:graphicData uri="http://schemas.openxmlformats.org/drawingml/2006/table">
            <a:tbl>
              <a:tblPr/>
              <a:tblGrid>
                <a:gridCol w="1371600"/>
                <a:gridCol w="3733800"/>
                <a:gridCol w="3581400"/>
              </a:tblGrid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規劃目標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局部改進市場佔有率與地位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公式化、形式化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CC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改寫產業規則開創競爭空間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具實驗性、自由發揮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83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規劃過程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以現有產業與市場架構為基礎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產業架構分析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區隔分析、價值鏈分析、成本結構分析、以競爭對手為標準等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)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考慮資源與計劃是否配合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以多項計劃同時爭取一定的預算與資源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以個別事業部門為分析單位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endParaRPr kumimoji="1" lang="en-US" altLang="zh-TW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以對產業特殊現象及專長的瞭解為基礎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開創新的性能或以新方式提供傳統性能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擴大機會視野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測試新商機的重要性與時機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研發取得與移植專長的計劃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CC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研擬商機取向的計劃</a:t>
                      </a:r>
                    </a:p>
                    <a:p>
                      <a:pPr marL="187325" marR="0" lvl="0" indent="-187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以企業為分析單位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規劃資源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事業部門主管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少數專家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由辦公室職員主導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各級主管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全體公司集體智慧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 2" pitchFamily="18" charset="2"/>
                        <a:buChar char="£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線上工人與職員合作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37656" name="Rectangle 2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傳統策略規劃 </a:t>
            </a:r>
            <a:r>
              <a:rPr lang="en-US" altLang="zh-TW" smtClean="0"/>
              <a:t>vs </a:t>
            </a:r>
            <a:r>
              <a:rPr lang="zh-TW" altLang="en-US" smtClean="0"/>
              <a:t>新策略規劃</a:t>
            </a:r>
          </a:p>
        </p:txBody>
      </p:sp>
      <p:sp>
        <p:nvSpPr>
          <p:cNvPr id="360462" name="Text Box 25"/>
          <p:cNvSpPr txBox="1">
            <a:spLocks noChangeArrowheads="1"/>
          </p:cNvSpPr>
          <p:nvPr/>
        </p:nvSpPr>
        <p:spPr bwMode="auto">
          <a:xfrm>
            <a:off x="3048000" y="5943600"/>
            <a:ext cx="2216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資料來源：競爭大未來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D5421-EE66-470C-9623-16FD3B761FE2}" type="slidenum">
              <a:rPr lang="en-US" altLang="zh-TW"/>
              <a:pPr>
                <a:defRPr/>
              </a:pPr>
              <a:t>36</a:t>
            </a:fld>
            <a:endParaRPr lang="en-US" altLang="zh-TW"/>
          </a:p>
        </p:txBody>
      </p:sp>
      <p:sp>
        <p:nvSpPr>
          <p:cNvPr id="361475" name="Rectangle 2"/>
          <p:cNvSpPr>
            <a:spLocks noChangeArrowheads="1"/>
          </p:cNvSpPr>
          <p:nvPr/>
        </p:nvSpPr>
        <p:spPr bwMode="auto">
          <a:xfrm>
            <a:off x="457200" y="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吳思華的策略九說</a:t>
            </a:r>
          </a:p>
        </p:txBody>
      </p:sp>
      <p:graphicFrame>
        <p:nvGraphicFramePr>
          <p:cNvPr id="839726" name="Group 46"/>
          <p:cNvGraphicFramePr>
            <a:graphicFrameLocks noGrp="1"/>
          </p:cNvGraphicFramePr>
          <p:nvPr/>
        </p:nvGraphicFramePr>
        <p:xfrm>
          <a:off x="381000" y="609600"/>
          <a:ext cx="8763000" cy="5686425"/>
        </p:xfrm>
        <a:graphic>
          <a:graphicData uri="http://schemas.openxmlformats.org/drawingml/2006/table">
            <a:tbl>
              <a:tblPr/>
              <a:tblGrid>
                <a:gridCol w="990600"/>
                <a:gridCol w="77724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學說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主要論點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價值說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連結價值活動，創造或增加顧客認知的價值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效率說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配合生產與技術特性，追求規模經濟及範疇經濟以降低營運成本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發揮學習曲線，獲取成本優勢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資源說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經營是持久執著的努力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創造、累積並有效運用不可替代的核心資源，以形成策略優勢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獨佔力量愈大，績效愈好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掌握有利位置與關鍵資源，以提高談判力量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有效運用結構獨佔力，以擴大利潤來源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競局說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經營是一個既競爭又合作的競賽過程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聯合次要敵人，打擊主要敵人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統治說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EC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企業組織是一個取代市場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互賴說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企業組織是相互依賴的事業共同體，彼此間建構適當的網路關係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CC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事業共同體應共同爭取環境資源，以降低交易成本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風險說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維持核心科技的安定，促使效率發揮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追求適當的投資組合，以降低營運風險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提高策略彈性，增加轉型機會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生態說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環境資源主宰企業組織的存續，應採行適當的生命繁衍策略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建構適當的利基寬度，靠山吃山，靠水吃水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盡量調整本身狀況與環境同形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0ECF-E497-43A8-A2DA-0B939A3E147B}" type="slidenum">
              <a:rPr lang="en-US" altLang="zh-TW"/>
              <a:pPr>
                <a:defRPr/>
              </a:pPr>
              <a:t>37</a:t>
            </a:fld>
            <a:endParaRPr lang="en-US" altLang="zh-TW"/>
          </a:p>
        </p:txBody>
      </p:sp>
      <p:pic>
        <p:nvPicPr>
          <p:cNvPr id="36249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4138"/>
            <a:ext cx="7391400" cy="620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A964F-0475-4D24-A1BF-478D39EE1876}" type="slidenum">
              <a:rPr lang="en-US" altLang="zh-TW"/>
              <a:pPr>
                <a:defRPr/>
              </a:pPr>
              <a:t>38</a:t>
            </a:fld>
            <a:endParaRPr lang="en-US" altLang="zh-TW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策略本質與企業利潤</a:t>
            </a:r>
          </a:p>
        </p:txBody>
      </p:sp>
      <p:sp>
        <p:nvSpPr>
          <p:cNvPr id="1028099" name="Rectangle 3"/>
          <p:cNvSpPr>
            <a:spLocks noChangeArrowheads="1"/>
          </p:cNvSpPr>
          <p:nvPr/>
        </p:nvSpPr>
        <p:spPr bwMode="auto">
          <a:xfrm>
            <a:off x="228600" y="1524000"/>
            <a:ext cx="93122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TW" altLang="en-US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利潤 </a:t>
            </a:r>
            <a:r>
              <a:rPr lang="en-US" altLang="zh-TW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= </a:t>
            </a:r>
            <a:r>
              <a:rPr lang="zh-TW" altLang="en-US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營業額 </a:t>
            </a:r>
            <a:r>
              <a:rPr lang="en-US" altLang="zh-TW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– </a:t>
            </a:r>
            <a:r>
              <a:rPr lang="zh-TW" altLang="en-US" sz="4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成本</a:t>
            </a:r>
          </a:p>
          <a:p>
            <a:pPr marL="342900" indent="-342900">
              <a:spcBef>
                <a:spcPct val="20000"/>
              </a:spcBef>
            </a:pP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營業額 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= (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產業潛力 * 市場佔有率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             = [</a:t>
            </a:r>
            <a:r>
              <a:rPr lang="zh-TW" altLang="en-US" sz="32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產業潛力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* 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f (</a:t>
            </a:r>
            <a:r>
              <a:rPr lang="zh-TW" altLang="en-US" sz="320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位置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；</a:t>
            </a:r>
            <a:r>
              <a:rPr lang="zh-TW" altLang="en-US" sz="32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競爭力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)]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             = (</a:t>
            </a:r>
            <a:r>
              <a:rPr lang="zh-TW" altLang="en-US" sz="32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生態說、風險說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 * f (</a:t>
            </a:r>
            <a:r>
              <a:rPr lang="zh-TW" altLang="en-US" sz="3200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結構說、競局說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；</a:t>
            </a:r>
          </a:p>
          <a:p>
            <a:pPr marL="342900" indent="-342900">
              <a:spcBef>
                <a:spcPct val="20000"/>
              </a:spcBef>
            </a:pP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                  </a:t>
            </a:r>
            <a:r>
              <a:rPr lang="zh-TW" altLang="en-US" sz="3200" i="1" u="sng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價值說</a:t>
            </a:r>
            <a:r>
              <a:rPr lang="zh-TW" altLang="en-US" sz="320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zh-TW" altLang="en-US" sz="3200" i="1" u="sng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資源說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成本 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=  (</a:t>
            </a:r>
            <a:r>
              <a:rPr lang="zh-TW" altLang="en-US" sz="320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內部生產成本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3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外部取得成本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        =  (</a:t>
            </a:r>
            <a:r>
              <a:rPr lang="zh-TW" altLang="en-US" sz="3200" i="1" u="sng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效率說</a:t>
            </a:r>
            <a:r>
              <a:rPr lang="zh-TW" altLang="en-US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；</a:t>
            </a:r>
            <a:r>
              <a:rPr lang="zh-TW" altLang="en-US" sz="320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統治說、互賴說</a:t>
            </a:r>
            <a:r>
              <a:rPr lang="en-US" altLang="zh-TW" sz="32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438400" y="5943600"/>
            <a:ext cx="348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資料來源：吳思華，策略九說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099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AF4D1-0207-4043-9363-62A4D0315C21}" type="slidenum">
              <a:rPr lang="en-US" altLang="zh-TW"/>
              <a:pPr>
                <a:defRPr/>
              </a:pPr>
              <a:t>39</a:t>
            </a:fld>
            <a:endParaRPr lang="en-US" altLang="zh-TW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9100" y="304800"/>
            <a:ext cx="8832850" cy="6019800"/>
            <a:chOff x="264" y="192"/>
            <a:chExt cx="5564" cy="3792"/>
          </a:xfrm>
        </p:grpSpPr>
        <p:sp>
          <p:nvSpPr>
            <p:cNvPr id="373776" name="Line 7"/>
            <p:cNvSpPr>
              <a:spLocks noChangeShapeType="1"/>
            </p:cNvSpPr>
            <p:nvPr/>
          </p:nvSpPr>
          <p:spPr bwMode="auto">
            <a:xfrm flipV="1">
              <a:off x="4123" y="1056"/>
              <a:ext cx="917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77" name="Line 8"/>
            <p:cNvSpPr>
              <a:spLocks noChangeShapeType="1"/>
            </p:cNvSpPr>
            <p:nvPr/>
          </p:nvSpPr>
          <p:spPr bwMode="auto">
            <a:xfrm>
              <a:off x="2390" y="1056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78" name="Line 9"/>
            <p:cNvSpPr>
              <a:spLocks noChangeShapeType="1"/>
            </p:cNvSpPr>
            <p:nvPr/>
          </p:nvSpPr>
          <p:spPr bwMode="auto">
            <a:xfrm>
              <a:off x="2184" y="1200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79" name="Line 10"/>
            <p:cNvSpPr>
              <a:spLocks noChangeShapeType="1"/>
            </p:cNvSpPr>
            <p:nvPr/>
          </p:nvSpPr>
          <p:spPr bwMode="auto">
            <a:xfrm>
              <a:off x="1519" y="3158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0" name="Line 11"/>
            <p:cNvSpPr>
              <a:spLocks noChangeShapeType="1"/>
            </p:cNvSpPr>
            <p:nvPr/>
          </p:nvSpPr>
          <p:spPr bwMode="auto">
            <a:xfrm>
              <a:off x="1519" y="2568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1" name="Line 12"/>
            <p:cNvSpPr>
              <a:spLocks noChangeShapeType="1"/>
            </p:cNvSpPr>
            <p:nvPr/>
          </p:nvSpPr>
          <p:spPr bwMode="auto">
            <a:xfrm>
              <a:off x="1474" y="1979"/>
              <a:ext cx="2631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2" name="Line 13"/>
            <p:cNvSpPr>
              <a:spLocks noChangeShapeType="1"/>
            </p:cNvSpPr>
            <p:nvPr/>
          </p:nvSpPr>
          <p:spPr bwMode="auto">
            <a:xfrm>
              <a:off x="216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3" name="Line 14"/>
            <p:cNvSpPr>
              <a:spLocks noChangeShapeType="1"/>
            </p:cNvSpPr>
            <p:nvPr/>
          </p:nvSpPr>
          <p:spPr bwMode="auto">
            <a:xfrm>
              <a:off x="264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4" name="Line 15"/>
            <p:cNvSpPr>
              <a:spLocks noChangeShapeType="1"/>
            </p:cNvSpPr>
            <p:nvPr/>
          </p:nvSpPr>
          <p:spPr bwMode="auto">
            <a:xfrm>
              <a:off x="3024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5" name="Line 16"/>
            <p:cNvSpPr>
              <a:spLocks noChangeShapeType="1"/>
            </p:cNvSpPr>
            <p:nvPr/>
          </p:nvSpPr>
          <p:spPr bwMode="auto">
            <a:xfrm>
              <a:off x="3456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6" name="Line 17"/>
            <p:cNvSpPr>
              <a:spLocks noChangeShapeType="1"/>
            </p:cNvSpPr>
            <p:nvPr/>
          </p:nvSpPr>
          <p:spPr bwMode="auto">
            <a:xfrm>
              <a:off x="3888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7" name="Line 18"/>
            <p:cNvSpPr>
              <a:spLocks noChangeShapeType="1"/>
            </p:cNvSpPr>
            <p:nvPr/>
          </p:nvSpPr>
          <p:spPr bwMode="auto">
            <a:xfrm>
              <a:off x="1680" y="1536"/>
              <a:ext cx="0" cy="24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88" name="Rectangle 19"/>
            <p:cNvSpPr>
              <a:spLocks noChangeArrowheads="1"/>
            </p:cNvSpPr>
            <p:nvPr/>
          </p:nvSpPr>
          <p:spPr bwMode="auto">
            <a:xfrm>
              <a:off x="1473" y="1705"/>
              <a:ext cx="2638" cy="17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73789" name="Line 20"/>
            <p:cNvSpPr>
              <a:spLocks noChangeShapeType="1"/>
            </p:cNvSpPr>
            <p:nvPr/>
          </p:nvSpPr>
          <p:spPr bwMode="auto">
            <a:xfrm>
              <a:off x="1473" y="2840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0" name="Line 21"/>
            <p:cNvSpPr>
              <a:spLocks noChangeShapeType="1"/>
            </p:cNvSpPr>
            <p:nvPr/>
          </p:nvSpPr>
          <p:spPr bwMode="auto">
            <a:xfrm flipV="1">
              <a:off x="1473" y="1056"/>
              <a:ext cx="917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1" name="Line 22"/>
            <p:cNvSpPr>
              <a:spLocks noChangeShapeType="1"/>
            </p:cNvSpPr>
            <p:nvPr/>
          </p:nvSpPr>
          <p:spPr bwMode="auto">
            <a:xfrm>
              <a:off x="1667" y="1584"/>
              <a:ext cx="26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2" name="Line 23"/>
            <p:cNvSpPr>
              <a:spLocks noChangeShapeType="1"/>
            </p:cNvSpPr>
            <p:nvPr/>
          </p:nvSpPr>
          <p:spPr bwMode="auto">
            <a:xfrm>
              <a:off x="1796" y="1488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3" name="Line 24"/>
            <p:cNvSpPr>
              <a:spLocks noChangeShapeType="1"/>
            </p:cNvSpPr>
            <p:nvPr/>
          </p:nvSpPr>
          <p:spPr bwMode="auto">
            <a:xfrm>
              <a:off x="1926" y="1392"/>
              <a:ext cx="26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4" name="Line 25"/>
            <p:cNvSpPr>
              <a:spLocks noChangeShapeType="1"/>
            </p:cNvSpPr>
            <p:nvPr/>
          </p:nvSpPr>
          <p:spPr bwMode="auto">
            <a:xfrm>
              <a:off x="2055" y="1296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795" name="Text Box 26"/>
            <p:cNvSpPr txBox="1">
              <a:spLocks noChangeArrowheads="1"/>
            </p:cNvSpPr>
            <p:nvPr/>
          </p:nvSpPr>
          <p:spPr bwMode="auto">
            <a:xfrm>
              <a:off x="2270" y="1536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生產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796" name="Text Box 27"/>
            <p:cNvSpPr txBox="1">
              <a:spLocks noChangeArrowheads="1"/>
            </p:cNvSpPr>
            <p:nvPr/>
          </p:nvSpPr>
          <p:spPr bwMode="auto">
            <a:xfrm>
              <a:off x="2433" y="13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行銷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797" name="Text Box 28"/>
            <p:cNvSpPr txBox="1">
              <a:spLocks noChangeArrowheads="1"/>
            </p:cNvSpPr>
            <p:nvPr/>
          </p:nvSpPr>
          <p:spPr bwMode="auto">
            <a:xfrm>
              <a:off x="2624" y="1296"/>
              <a:ext cx="6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人資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798" name="Text Box 29"/>
            <p:cNvSpPr txBox="1">
              <a:spLocks noChangeArrowheads="1"/>
            </p:cNvSpPr>
            <p:nvPr/>
          </p:nvSpPr>
          <p:spPr bwMode="auto">
            <a:xfrm>
              <a:off x="2637" y="1200"/>
              <a:ext cx="10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研發知識</a:t>
              </a:r>
            </a:p>
          </p:txBody>
        </p:sp>
        <p:sp>
          <p:nvSpPr>
            <p:cNvPr id="373799" name="Text Box 30"/>
            <p:cNvSpPr txBox="1">
              <a:spLocks noChangeArrowheads="1"/>
            </p:cNvSpPr>
            <p:nvPr/>
          </p:nvSpPr>
          <p:spPr bwMode="auto">
            <a:xfrm>
              <a:off x="2949" y="110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財務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00" name="Text Box 31"/>
            <p:cNvSpPr txBox="1">
              <a:spLocks noChangeArrowheads="1"/>
            </p:cNvSpPr>
            <p:nvPr/>
          </p:nvSpPr>
          <p:spPr bwMode="auto">
            <a:xfrm>
              <a:off x="3063" y="1008"/>
              <a:ext cx="9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整體經營</a:t>
              </a:r>
              <a:r>
                <a:rPr lang="zh-TW" altLang="en-US" b="1"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01" name="Line 32"/>
            <p:cNvSpPr>
              <a:spLocks noChangeShapeType="1"/>
            </p:cNvSpPr>
            <p:nvPr/>
          </p:nvSpPr>
          <p:spPr bwMode="auto">
            <a:xfrm>
              <a:off x="1920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2" name="Line 33"/>
            <p:cNvSpPr>
              <a:spLocks noChangeShapeType="1"/>
            </p:cNvSpPr>
            <p:nvPr/>
          </p:nvSpPr>
          <p:spPr bwMode="auto">
            <a:xfrm>
              <a:off x="2400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3" name="Line 34"/>
            <p:cNvSpPr>
              <a:spLocks noChangeShapeType="1"/>
            </p:cNvSpPr>
            <p:nvPr/>
          </p:nvSpPr>
          <p:spPr bwMode="auto">
            <a:xfrm>
              <a:off x="2832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4" name="Line 35"/>
            <p:cNvSpPr>
              <a:spLocks noChangeShapeType="1"/>
            </p:cNvSpPr>
            <p:nvPr/>
          </p:nvSpPr>
          <p:spPr bwMode="auto">
            <a:xfrm>
              <a:off x="3264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5" name="Line 36"/>
            <p:cNvSpPr>
              <a:spLocks noChangeShapeType="1"/>
            </p:cNvSpPr>
            <p:nvPr/>
          </p:nvSpPr>
          <p:spPr bwMode="auto">
            <a:xfrm>
              <a:off x="3696" y="172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06" name="Text Box 37"/>
            <p:cNvSpPr txBox="1">
              <a:spLocks noChangeArrowheads="1"/>
            </p:cNvSpPr>
            <p:nvPr/>
          </p:nvSpPr>
          <p:spPr bwMode="auto">
            <a:xfrm>
              <a:off x="3840" y="2928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73807" name="Text Box 38"/>
            <p:cNvSpPr txBox="1">
              <a:spLocks noChangeArrowheads="1"/>
            </p:cNvSpPr>
            <p:nvPr/>
          </p:nvSpPr>
          <p:spPr bwMode="auto">
            <a:xfrm>
              <a:off x="3840" y="2352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73808" name="Line 39"/>
            <p:cNvSpPr>
              <a:spLocks noChangeShapeType="1"/>
            </p:cNvSpPr>
            <p:nvPr/>
          </p:nvSpPr>
          <p:spPr bwMode="auto">
            <a:xfrm>
              <a:off x="1473" y="2273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40"/>
            <p:cNvGrpSpPr>
              <a:grpSpLocks/>
            </p:cNvGrpSpPr>
            <p:nvPr/>
          </p:nvGrpSpPr>
          <p:grpSpPr bwMode="auto">
            <a:xfrm>
              <a:off x="1491" y="2927"/>
              <a:ext cx="2618" cy="429"/>
              <a:chOff x="1335" y="2927"/>
              <a:chExt cx="2582" cy="429"/>
            </a:xfrm>
          </p:grpSpPr>
          <p:sp>
            <p:nvSpPr>
              <p:cNvPr id="373879" name="Text Box 41"/>
              <p:cNvSpPr txBox="1">
                <a:spLocks noChangeArrowheads="1"/>
              </p:cNvSpPr>
              <p:nvPr/>
            </p:nvSpPr>
            <p:spPr bwMode="auto">
              <a:xfrm>
                <a:off x="1335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73880" name="Text Box 42"/>
              <p:cNvSpPr txBox="1">
                <a:spLocks noChangeArrowheads="1"/>
              </p:cNvSpPr>
              <p:nvPr/>
            </p:nvSpPr>
            <p:spPr bwMode="auto">
              <a:xfrm>
                <a:off x="1767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73881" name="Text Box 43"/>
              <p:cNvSpPr txBox="1">
                <a:spLocks noChangeArrowheads="1"/>
              </p:cNvSpPr>
              <p:nvPr/>
            </p:nvSpPr>
            <p:spPr bwMode="auto">
              <a:xfrm>
                <a:off x="2199" y="2927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73882" name="Text Box 44"/>
              <p:cNvSpPr txBox="1">
                <a:spLocks noChangeArrowheads="1"/>
              </p:cNvSpPr>
              <p:nvPr/>
            </p:nvSpPr>
            <p:spPr bwMode="auto">
              <a:xfrm>
                <a:off x="2631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73883" name="Text Box 45"/>
              <p:cNvSpPr txBox="1">
                <a:spLocks noChangeArrowheads="1"/>
              </p:cNvSpPr>
              <p:nvPr/>
            </p:nvSpPr>
            <p:spPr bwMode="auto">
              <a:xfrm>
                <a:off x="3063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…</a:t>
                </a:r>
              </a:p>
            </p:txBody>
          </p:sp>
          <p:sp>
            <p:nvSpPr>
              <p:cNvPr id="373884" name="Text Box 46"/>
              <p:cNvSpPr txBox="1">
                <a:spLocks noChangeArrowheads="1"/>
              </p:cNvSpPr>
              <p:nvPr/>
            </p:nvSpPr>
            <p:spPr bwMode="auto">
              <a:xfrm>
                <a:off x="3495" y="2928"/>
                <a:ext cx="422" cy="428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  <a:p>
                <a:pPr algn="ctr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n</a:t>
                </a:r>
              </a:p>
            </p:txBody>
          </p:sp>
        </p:grpSp>
        <p:grpSp>
          <p:nvGrpSpPr>
            <p:cNvPr id="4" name="Group 47"/>
            <p:cNvGrpSpPr>
              <a:grpSpLocks/>
            </p:cNvGrpSpPr>
            <p:nvPr/>
          </p:nvGrpSpPr>
          <p:grpSpPr bwMode="auto">
            <a:xfrm>
              <a:off x="1486" y="3504"/>
              <a:ext cx="2640" cy="267"/>
              <a:chOff x="1234" y="2112"/>
              <a:chExt cx="2592" cy="267"/>
            </a:xfrm>
          </p:grpSpPr>
          <p:sp>
            <p:nvSpPr>
              <p:cNvPr id="373873" name="Text Box 48"/>
              <p:cNvSpPr txBox="1">
                <a:spLocks noChangeArrowheads="1"/>
              </p:cNvSpPr>
              <p:nvPr/>
            </p:nvSpPr>
            <p:spPr bwMode="auto">
              <a:xfrm>
                <a:off x="1234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篩選</a:t>
                </a:r>
              </a:p>
            </p:txBody>
          </p:sp>
          <p:sp>
            <p:nvSpPr>
              <p:cNvPr id="373874" name="Text Box 49"/>
              <p:cNvSpPr txBox="1">
                <a:spLocks noChangeArrowheads="1"/>
              </p:cNvSpPr>
              <p:nvPr/>
            </p:nvSpPr>
            <p:spPr bwMode="auto">
              <a:xfrm>
                <a:off x="1666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紀錄</a:t>
                </a:r>
              </a:p>
            </p:txBody>
          </p:sp>
          <p:sp>
            <p:nvSpPr>
              <p:cNvPr id="373875" name="Text Box 50"/>
              <p:cNvSpPr txBox="1">
                <a:spLocks noChangeArrowheads="1"/>
              </p:cNvSpPr>
              <p:nvPr/>
            </p:nvSpPr>
            <p:spPr bwMode="auto">
              <a:xfrm>
                <a:off x="2098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交流</a:t>
                </a:r>
              </a:p>
            </p:txBody>
          </p:sp>
          <p:sp>
            <p:nvSpPr>
              <p:cNvPr id="373876" name="Text Box 51"/>
              <p:cNvSpPr txBox="1">
                <a:spLocks noChangeArrowheads="1"/>
              </p:cNvSpPr>
              <p:nvPr/>
            </p:nvSpPr>
            <p:spPr bwMode="auto">
              <a:xfrm>
                <a:off x="2530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分享</a:t>
                </a:r>
              </a:p>
            </p:txBody>
          </p:sp>
          <p:sp>
            <p:nvSpPr>
              <p:cNvPr id="373877" name="Text Box 52"/>
              <p:cNvSpPr txBox="1">
                <a:spLocks noChangeArrowheads="1"/>
              </p:cNvSpPr>
              <p:nvPr/>
            </p:nvSpPr>
            <p:spPr bwMode="auto">
              <a:xfrm>
                <a:off x="2962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創造</a:t>
                </a:r>
              </a:p>
            </p:txBody>
          </p:sp>
          <p:sp>
            <p:nvSpPr>
              <p:cNvPr id="373878" name="Text Box 53"/>
              <p:cNvSpPr txBox="1">
                <a:spLocks noChangeArrowheads="1"/>
              </p:cNvSpPr>
              <p:nvPr/>
            </p:nvSpPr>
            <p:spPr bwMode="auto">
              <a:xfrm>
                <a:off x="3394" y="2112"/>
                <a:ext cx="432" cy="267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評估</a:t>
                </a:r>
              </a:p>
            </p:txBody>
          </p:sp>
        </p:grpSp>
        <p:sp>
          <p:nvSpPr>
            <p:cNvPr id="373811" name="Text Box 54"/>
            <p:cNvSpPr txBox="1">
              <a:spLocks noChangeArrowheads="1"/>
            </p:cNvSpPr>
            <p:nvPr/>
          </p:nvSpPr>
          <p:spPr bwMode="auto">
            <a:xfrm>
              <a:off x="1488" y="1776"/>
              <a:ext cx="2640" cy="428"/>
            </a:xfrm>
            <a:prstGeom prst="rect">
              <a:avLst/>
            </a:prstGeom>
            <a:solidFill>
              <a:srgbClr val="663300"/>
            </a:solidFill>
            <a:ln w="38100">
              <a:solidFill>
                <a:srgbClr val="66FF33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心智                 知識</a:t>
              </a:r>
            </a:p>
            <a:p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                  互動      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+         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轉化</a:t>
              </a:r>
            </a:p>
          </p:txBody>
        </p:sp>
        <p:grpSp>
          <p:nvGrpSpPr>
            <p:cNvPr id="5" name="Group 55"/>
            <p:cNvGrpSpPr>
              <a:grpSpLocks/>
            </p:cNvGrpSpPr>
            <p:nvPr/>
          </p:nvGrpSpPr>
          <p:grpSpPr bwMode="auto">
            <a:xfrm>
              <a:off x="1344" y="1968"/>
              <a:ext cx="144" cy="528"/>
              <a:chOff x="1152" y="1968"/>
              <a:chExt cx="144" cy="528"/>
            </a:xfrm>
          </p:grpSpPr>
          <p:sp>
            <p:nvSpPr>
              <p:cNvPr id="373870" name="Line 56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71" name="Line 57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72" name="Line 58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1344" y="2688"/>
              <a:ext cx="144" cy="528"/>
              <a:chOff x="1152" y="1968"/>
              <a:chExt cx="144" cy="528"/>
            </a:xfrm>
          </p:grpSpPr>
          <p:sp>
            <p:nvSpPr>
              <p:cNvPr id="373867" name="Line 60"/>
              <p:cNvSpPr>
                <a:spLocks noChangeShapeType="1"/>
              </p:cNvSpPr>
              <p:nvPr/>
            </p:nvSpPr>
            <p:spPr bwMode="auto">
              <a:xfrm flipH="1">
                <a:off x="1152" y="1968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8" name="Line 61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9" name="Line 62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3814" name="Text Box 63"/>
            <p:cNvSpPr txBox="1">
              <a:spLocks noChangeArrowheads="1"/>
            </p:cNvSpPr>
            <p:nvPr/>
          </p:nvSpPr>
          <p:spPr bwMode="auto">
            <a:xfrm>
              <a:off x="333" y="2976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作業層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73815" name="Text Box 64"/>
            <p:cNvSpPr txBox="1">
              <a:spLocks noChangeArrowheads="1"/>
            </p:cNvSpPr>
            <p:nvPr/>
          </p:nvSpPr>
          <p:spPr bwMode="auto">
            <a:xfrm>
              <a:off x="333" y="2400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專業層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73816" name="Text Box 65"/>
            <p:cNvSpPr txBox="1">
              <a:spLocks noChangeArrowheads="1"/>
            </p:cNvSpPr>
            <p:nvPr/>
          </p:nvSpPr>
          <p:spPr bwMode="auto">
            <a:xfrm>
              <a:off x="333" y="1824"/>
              <a:ext cx="554" cy="41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rgbClr val="66FF33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策略層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次知識</a:t>
              </a:r>
            </a:p>
          </p:txBody>
        </p:sp>
        <p:sp>
          <p:nvSpPr>
            <p:cNvPr id="373817" name="Text Box 66"/>
            <p:cNvSpPr txBox="1">
              <a:spLocks noChangeArrowheads="1"/>
            </p:cNvSpPr>
            <p:nvPr/>
          </p:nvSpPr>
          <p:spPr bwMode="auto">
            <a:xfrm>
              <a:off x="960" y="1824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概念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18" name="Text Box 67"/>
            <p:cNvSpPr txBox="1">
              <a:spLocks noChangeArrowheads="1"/>
            </p:cNvSpPr>
            <p:nvPr/>
          </p:nvSpPr>
          <p:spPr bwMode="auto">
            <a:xfrm>
              <a:off x="960" y="2400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功能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19" name="Text Box 68"/>
            <p:cNvSpPr txBox="1">
              <a:spLocks noChangeArrowheads="1"/>
            </p:cNvSpPr>
            <p:nvPr/>
          </p:nvSpPr>
          <p:spPr bwMode="auto">
            <a:xfrm>
              <a:off x="960" y="2976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操作</a:t>
              </a:r>
            </a:p>
            <a:p>
              <a:r>
                <a:rPr lang="zh-TW" altLang="en-US" b="1">
                  <a:solidFill>
                    <a:srgbClr val="99CCFF"/>
                  </a:solidFill>
                  <a:latin typeface="Times New Roman" pitchFamily="18" charset="0"/>
                  <a:ea typeface="標楷體" pitchFamily="65" charset="-120"/>
                </a:rPr>
                <a:t>知識</a:t>
              </a:r>
            </a:p>
          </p:txBody>
        </p:sp>
        <p:sp>
          <p:nvSpPr>
            <p:cNvPr id="373820" name="Line 69"/>
            <p:cNvSpPr>
              <a:spLocks noChangeShapeType="1"/>
            </p:cNvSpPr>
            <p:nvPr/>
          </p:nvSpPr>
          <p:spPr bwMode="auto">
            <a:xfrm>
              <a:off x="912" y="2016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21" name="Line 70"/>
            <p:cNvSpPr>
              <a:spLocks noChangeShapeType="1"/>
            </p:cNvSpPr>
            <p:nvPr/>
          </p:nvSpPr>
          <p:spPr bwMode="auto">
            <a:xfrm>
              <a:off x="912" y="2640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3822" name="Line 71"/>
            <p:cNvSpPr>
              <a:spLocks noChangeShapeType="1"/>
            </p:cNvSpPr>
            <p:nvPr/>
          </p:nvSpPr>
          <p:spPr bwMode="auto">
            <a:xfrm>
              <a:off x="912" y="3216"/>
              <a:ext cx="96" cy="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7" name="Group 72"/>
            <p:cNvGrpSpPr>
              <a:grpSpLocks/>
            </p:cNvGrpSpPr>
            <p:nvPr/>
          </p:nvGrpSpPr>
          <p:grpSpPr bwMode="auto">
            <a:xfrm>
              <a:off x="4128" y="1968"/>
              <a:ext cx="144" cy="528"/>
              <a:chOff x="3936" y="2016"/>
              <a:chExt cx="144" cy="528"/>
            </a:xfrm>
          </p:grpSpPr>
          <p:sp>
            <p:nvSpPr>
              <p:cNvPr id="373864" name="Line 73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5" name="Line 74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6" name="Line 75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8" name="Group 76"/>
            <p:cNvGrpSpPr>
              <a:grpSpLocks/>
            </p:cNvGrpSpPr>
            <p:nvPr/>
          </p:nvGrpSpPr>
          <p:grpSpPr bwMode="auto">
            <a:xfrm>
              <a:off x="4128" y="2688"/>
              <a:ext cx="144" cy="528"/>
              <a:chOff x="3936" y="2016"/>
              <a:chExt cx="144" cy="528"/>
            </a:xfrm>
          </p:grpSpPr>
          <p:sp>
            <p:nvSpPr>
              <p:cNvPr id="373861" name="Line 77"/>
              <p:cNvSpPr>
                <a:spLocks noChangeShapeType="1"/>
              </p:cNvSpPr>
              <p:nvPr/>
            </p:nvSpPr>
            <p:spPr bwMode="auto">
              <a:xfrm flipH="1">
                <a:off x="3936" y="2544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2" name="Line 78"/>
              <p:cNvSpPr>
                <a:spLocks noChangeShapeType="1"/>
              </p:cNvSpPr>
              <p:nvPr/>
            </p:nvSpPr>
            <p:spPr bwMode="auto">
              <a:xfrm>
                <a:off x="4080" y="2016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3863" name="Line 79"/>
              <p:cNvSpPr>
                <a:spLocks noChangeShapeType="1"/>
              </p:cNvSpPr>
              <p:nvPr/>
            </p:nvSpPr>
            <p:spPr bwMode="auto">
              <a:xfrm>
                <a:off x="3936" y="2016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3825" name="Text Box 80"/>
            <p:cNvSpPr txBox="1">
              <a:spLocks noChangeArrowheads="1"/>
            </p:cNvSpPr>
            <p:nvPr/>
          </p:nvSpPr>
          <p:spPr bwMode="auto">
            <a:xfrm>
              <a:off x="264" y="3455"/>
              <a:ext cx="698" cy="4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KM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基礎機制</a:t>
              </a:r>
            </a:p>
          </p:txBody>
        </p:sp>
        <p:sp>
          <p:nvSpPr>
            <p:cNvPr id="373826" name="Line 81"/>
            <p:cNvSpPr>
              <a:spLocks noChangeShapeType="1"/>
            </p:cNvSpPr>
            <p:nvPr/>
          </p:nvSpPr>
          <p:spPr bwMode="auto">
            <a:xfrm>
              <a:off x="960" y="3648"/>
              <a:ext cx="528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9" name="Group 82"/>
            <p:cNvGrpSpPr>
              <a:grpSpLocks/>
            </p:cNvGrpSpPr>
            <p:nvPr/>
          </p:nvGrpSpPr>
          <p:grpSpPr bwMode="auto">
            <a:xfrm>
              <a:off x="1488" y="2352"/>
              <a:ext cx="2636" cy="428"/>
              <a:chOff x="1296" y="2496"/>
              <a:chExt cx="2636" cy="428"/>
            </a:xfrm>
          </p:grpSpPr>
          <p:sp>
            <p:nvSpPr>
              <p:cNvPr id="373855" name="Text Box 83"/>
              <p:cNvSpPr txBox="1">
                <a:spLocks noChangeArrowheads="1"/>
              </p:cNvSpPr>
              <p:nvPr/>
            </p:nvSpPr>
            <p:spPr bwMode="auto">
              <a:xfrm>
                <a:off x="1296" y="2496"/>
                <a:ext cx="480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命題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確定</a:t>
                </a:r>
              </a:p>
            </p:txBody>
          </p:sp>
          <p:sp>
            <p:nvSpPr>
              <p:cNvPr id="373856" name="Text Box 84"/>
              <p:cNvSpPr txBox="1">
                <a:spLocks noChangeArrowheads="1"/>
              </p:cNvSpPr>
              <p:nvPr/>
            </p:nvSpPr>
            <p:spPr bwMode="auto">
              <a:xfrm>
                <a:off x="1728" y="2496"/>
                <a:ext cx="476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目標</a:t>
                </a:r>
              </a:p>
            </p:txBody>
          </p:sp>
          <p:sp>
            <p:nvSpPr>
              <p:cNvPr id="373857" name="Text Box 85"/>
              <p:cNvSpPr txBox="1">
                <a:spLocks noChangeArrowheads="1"/>
              </p:cNvSpPr>
              <p:nvPr/>
            </p:nvSpPr>
            <p:spPr bwMode="auto">
              <a:xfrm>
                <a:off x="2208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方法</a:t>
                </a:r>
              </a:p>
            </p:txBody>
          </p:sp>
          <p:sp>
            <p:nvSpPr>
              <p:cNvPr id="373858" name="Text Box 86"/>
              <p:cNvSpPr txBox="1">
                <a:spLocks noChangeArrowheads="1"/>
              </p:cNvSpPr>
              <p:nvPr/>
            </p:nvSpPr>
            <p:spPr bwMode="auto">
              <a:xfrm>
                <a:off x="2640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解題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方案</a:t>
                </a:r>
              </a:p>
            </p:txBody>
          </p:sp>
          <p:sp>
            <p:nvSpPr>
              <p:cNvPr id="373859" name="Text Box 87"/>
              <p:cNvSpPr txBox="1">
                <a:spLocks noChangeArrowheads="1"/>
              </p:cNvSpPr>
              <p:nvPr/>
            </p:nvSpPr>
            <p:spPr bwMode="auto">
              <a:xfrm>
                <a:off x="3072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分析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驗證</a:t>
                </a:r>
              </a:p>
            </p:txBody>
          </p:sp>
          <p:sp>
            <p:nvSpPr>
              <p:cNvPr id="373860" name="Text Box 88"/>
              <p:cNvSpPr txBox="1">
                <a:spLocks noChangeArrowheads="1"/>
              </p:cNvSpPr>
              <p:nvPr/>
            </p:nvSpPr>
            <p:spPr bwMode="auto">
              <a:xfrm>
                <a:off x="3504" y="2496"/>
                <a:ext cx="428" cy="42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rgbClr val="66FF33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檢討</a:t>
                </a:r>
              </a:p>
              <a:p>
                <a:pPr algn="ctr"/>
                <a:r>
                  <a:rPr lang="zh-TW" altLang="en-US" b="1">
                    <a:latin typeface="Times New Roman" pitchFamily="18" charset="0"/>
                    <a:ea typeface="標楷體" pitchFamily="65" charset="-120"/>
                  </a:rPr>
                  <a:t>調整</a:t>
                </a:r>
              </a:p>
            </p:txBody>
          </p:sp>
        </p:grpSp>
        <p:sp>
          <p:nvSpPr>
            <p:cNvPr id="373828" name="Text Box 89"/>
            <p:cNvSpPr txBox="1">
              <a:spLocks noChangeArrowheads="1"/>
            </p:cNvSpPr>
            <p:nvPr/>
          </p:nvSpPr>
          <p:spPr bwMode="auto">
            <a:xfrm>
              <a:off x="5712" y="1536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0" name="Group 90"/>
            <p:cNvGrpSpPr>
              <a:grpSpLocks/>
            </p:cNvGrpSpPr>
            <p:nvPr/>
          </p:nvGrpSpPr>
          <p:grpSpPr bwMode="auto">
            <a:xfrm>
              <a:off x="3936" y="192"/>
              <a:ext cx="1824" cy="1488"/>
              <a:chOff x="2544" y="1920"/>
              <a:chExt cx="1824" cy="1488"/>
            </a:xfrm>
          </p:grpSpPr>
          <p:sp>
            <p:nvSpPr>
              <p:cNvPr id="373830" name="Rectangle 91"/>
              <p:cNvSpPr>
                <a:spLocks noChangeArrowheads="1"/>
              </p:cNvSpPr>
              <p:nvPr/>
            </p:nvSpPr>
            <p:spPr bwMode="auto">
              <a:xfrm>
                <a:off x="2592" y="1920"/>
                <a:ext cx="1776" cy="1488"/>
              </a:xfrm>
              <a:prstGeom prst="rect">
                <a:avLst/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grpSp>
            <p:nvGrpSpPr>
              <p:cNvPr id="11" name="Group 92"/>
              <p:cNvGrpSpPr>
                <a:grpSpLocks/>
              </p:cNvGrpSpPr>
              <p:nvPr/>
            </p:nvGrpSpPr>
            <p:grpSpPr bwMode="auto">
              <a:xfrm>
                <a:off x="2832" y="2208"/>
                <a:ext cx="1488" cy="1147"/>
                <a:chOff x="1584" y="1344"/>
                <a:chExt cx="2544" cy="1776"/>
              </a:xfrm>
            </p:grpSpPr>
            <p:sp>
              <p:nvSpPr>
                <p:cNvPr id="373852" name="Rectangle 93"/>
                <p:cNvSpPr>
                  <a:spLocks noChangeArrowheads="1"/>
                </p:cNvSpPr>
                <p:nvPr/>
              </p:nvSpPr>
              <p:spPr bwMode="auto">
                <a:xfrm>
                  <a:off x="1584" y="1344"/>
                  <a:ext cx="2544" cy="177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TW" altLang="zh-TW" sz="1000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373853" name="Line 94"/>
                <p:cNvSpPr>
                  <a:spLocks noChangeShapeType="1"/>
                </p:cNvSpPr>
                <p:nvPr/>
              </p:nvSpPr>
              <p:spPr bwMode="auto">
                <a:xfrm>
                  <a:off x="1584" y="2256"/>
                  <a:ext cx="2544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73854" name="Line 95"/>
                <p:cNvSpPr>
                  <a:spLocks noChangeShapeType="1"/>
                </p:cNvSpPr>
                <p:nvPr/>
              </p:nvSpPr>
              <p:spPr bwMode="auto">
                <a:xfrm>
                  <a:off x="2832" y="1344"/>
                  <a:ext cx="0" cy="177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73832" name="Text Box 96"/>
              <p:cNvSpPr txBox="1">
                <a:spLocks noChangeArrowheads="1"/>
              </p:cNvSpPr>
              <p:nvPr/>
            </p:nvSpPr>
            <p:spPr bwMode="auto">
              <a:xfrm>
                <a:off x="3229" y="1950"/>
                <a:ext cx="5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知識的形成</a:t>
                </a:r>
              </a:p>
            </p:txBody>
          </p:sp>
          <p:sp>
            <p:nvSpPr>
              <p:cNvPr id="373833" name="Text Box 97"/>
              <p:cNvSpPr txBox="1">
                <a:spLocks noChangeArrowheads="1"/>
              </p:cNvSpPr>
              <p:nvPr/>
            </p:nvSpPr>
            <p:spPr bwMode="auto">
              <a:xfrm>
                <a:off x="2962" y="2072"/>
                <a:ext cx="35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結構化</a:t>
                </a:r>
              </a:p>
            </p:txBody>
          </p:sp>
          <p:sp>
            <p:nvSpPr>
              <p:cNvPr id="373834" name="Text Box 98"/>
              <p:cNvSpPr txBox="1">
                <a:spLocks noChangeArrowheads="1"/>
              </p:cNvSpPr>
              <p:nvPr/>
            </p:nvSpPr>
            <p:spPr bwMode="auto">
              <a:xfrm>
                <a:off x="3616" y="2072"/>
                <a:ext cx="43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未結構化</a:t>
                </a:r>
              </a:p>
            </p:txBody>
          </p:sp>
          <p:sp>
            <p:nvSpPr>
              <p:cNvPr id="373835" name="Text Box 99"/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196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識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的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分</a:t>
                </a:r>
              </a:p>
              <a:p>
                <a:pPr algn="ctr"/>
                <a:r>
                  <a:rPr lang="zh-TW" altLang="en-US" sz="10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享</a:t>
                </a:r>
              </a:p>
            </p:txBody>
          </p:sp>
          <p:sp>
            <p:nvSpPr>
              <p:cNvPr id="373836" name="Text Box 100"/>
              <p:cNvSpPr txBox="1">
                <a:spLocks noChangeArrowheads="1"/>
              </p:cNvSpPr>
              <p:nvPr/>
            </p:nvSpPr>
            <p:spPr bwMode="auto">
              <a:xfrm>
                <a:off x="2633" y="2258"/>
                <a:ext cx="196" cy="9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en-US" altLang="zh-TW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道</a:t>
                </a: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endParaRPr lang="zh-TW" altLang="en-US" sz="10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不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知</a:t>
                </a:r>
              </a:p>
              <a:p>
                <a:pPr algn="ctr"/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道</a:t>
                </a:r>
              </a:p>
            </p:txBody>
          </p:sp>
          <p:sp>
            <p:nvSpPr>
              <p:cNvPr id="373837" name="Text Box 101"/>
              <p:cNvSpPr txBox="1">
                <a:spLocks noChangeArrowheads="1"/>
              </p:cNvSpPr>
              <p:nvPr/>
            </p:nvSpPr>
            <p:spPr bwMode="auto">
              <a:xfrm>
                <a:off x="2959" y="3115"/>
                <a:ext cx="1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zh-TW" altLang="zh-TW" sz="10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73838" name="Text Box 102"/>
              <p:cNvSpPr txBox="1">
                <a:spLocks noChangeArrowheads="1"/>
              </p:cNvSpPr>
              <p:nvPr/>
            </p:nvSpPr>
            <p:spPr bwMode="auto">
              <a:xfrm>
                <a:off x="2931" y="2323"/>
                <a:ext cx="40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B</a:t>
                </a:r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73839" name="Text Box 103"/>
              <p:cNvSpPr txBox="1">
                <a:spLocks noChangeArrowheads="1"/>
              </p:cNvSpPr>
              <p:nvPr/>
            </p:nvSpPr>
            <p:spPr bwMode="auto">
              <a:xfrm>
                <a:off x="3599" y="2323"/>
                <a:ext cx="41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A</a:t>
                </a:r>
                <a:r>
                  <a:rPr lang="zh-TW" altLang="en-US" sz="1000"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73840" name="Text Box 104"/>
              <p:cNvSpPr txBox="1">
                <a:spLocks noChangeArrowheads="1"/>
              </p:cNvSpPr>
              <p:nvPr/>
            </p:nvSpPr>
            <p:spPr bwMode="auto">
              <a:xfrm>
                <a:off x="3603" y="3191"/>
                <a:ext cx="4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rgbClr val="FF9900"/>
                    </a:solidFill>
                    <a:latin typeface="Times New Roman" pitchFamily="18" charset="0"/>
                    <a:ea typeface="標楷體" pitchFamily="65" charset="-120"/>
                  </a:rPr>
                  <a:t>A’</a:t>
                </a:r>
                <a:r>
                  <a:rPr lang="zh-TW" altLang="en-US" sz="1000">
                    <a:solidFill>
                      <a:srgbClr val="FF9900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73841" name="Text Box 105"/>
              <p:cNvSpPr txBox="1">
                <a:spLocks noChangeArrowheads="1"/>
              </p:cNvSpPr>
              <p:nvPr/>
            </p:nvSpPr>
            <p:spPr bwMode="auto">
              <a:xfrm>
                <a:off x="2935" y="3191"/>
                <a:ext cx="43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000">
                    <a:solidFill>
                      <a:srgbClr val="66FF33"/>
                    </a:solidFill>
                    <a:latin typeface="Times New Roman" pitchFamily="18" charset="0"/>
                    <a:ea typeface="標楷體" pitchFamily="65" charset="-120"/>
                  </a:rPr>
                  <a:t>B’</a:t>
                </a:r>
                <a:r>
                  <a:rPr lang="zh-TW" altLang="en-US" sz="1000">
                    <a:solidFill>
                      <a:srgbClr val="66FF33"/>
                    </a:solidFill>
                    <a:latin typeface="Times New Roman" pitchFamily="18" charset="0"/>
                    <a:ea typeface="標楷體" pitchFamily="65" charset="-120"/>
                  </a:rPr>
                  <a:t>型知識</a:t>
                </a:r>
              </a:p>
            </p:txBody>
          </p:sp>
          <p:sp>
            <p:nvSpPr>
              <p:cNvPr id="373842" name="Text Box 106"/>
              <p:cNvSpPr txBox="1">
                <a:spLocks noChangeArrowheads="1"/>
              </p:cNvSpPr>
              <p:nvPr/>
            </p:nvSpPr>
            <p:spPr bwMode="auto">
              <a:xfrm>
                <a:off x="2892" y="2464"/>
                <a:ext cx="622" cy="256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藉由教育訓練</a:t>
                </a:r>
              </a:p>
              <a:p>
                <a:r>
                  <a:rPr lang="zh-TW" altLang="en-US" sz="1000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 落實執行方案</a:t>
                </a:r>
              </a:p>
            </p:txBody>
          </p:sp>
          <p:sp>
            <p:nvSpPr>
              <p:cNvPr id="373843" name="Text Box 107"/>
              <p:cNvSpPr txBox="1">
                <a:spLocks noChangeArrowheads="1"/>
              </p:cNvSpPr>
              <p:nvPr/>
            </p:nvSpPr>
            <p:spPr bwMode="auto">
              <a:xfrm>
                <a:off x="2832" y="2907"/>
                <a:ext cx="622" cy="256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藉由制度規範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以回復技能</a:t>
                </a:r>
              </a:p>
            </p:txBody>
          </p:sp>
          <p:sp>
            <p:nvSpPr>
              <p:cNvPr id="373844" name="AutoShape 108"/>
              <p:cNvSpPr>
                <a:spLocks noChangeArrowheads="1"/>
              </p:cNvSpPr>
              <p:nvPr/>
            </p:nvSpPr>
            <p:spPr bwMode="auto">
              <a:xfrm>
                <a:off x="3072" y="2688"/>
                <a:ext cx="183" cy="240"/>
              </a:xfrm>
              <a:prstGeom prst="upArrow">
                <a:avLst>
                  <a:gd name="adj1" fmla="val 50000"/>
                  <a:gd name="adj2" fmla="val 32787"/>
                </a:avLst>
              </a:prstGeom>
              <a:solidFill>
                <a:srgbClr val="99CCFF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73845" name="Text Box 109"/>
              <p:cNvSpPr txBox="1">
                <a:spLocks noChangeArrowheads="1"/>
              </p:cNvSpPr>
              <p:nvPr/>
            </p:nvSpPr>
            <p:spPr bwMode="auto">
              <a:xfrm>
                <a:off x="3552" y="2928"/>
                <a:ext cx="762" cy="256"/>
              </a:xfrm>
              <a:prstGeom prst="rect">
                <a:avLst/>
              </a:prstGeom>
              <a:solidFill>
                <a:srgbClr val="0099CC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藉由多元群組創新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互動以超越舊框架</a:t>
                </a:r>
              </a:p>
            </p:txBody>
          </p:sp>
          <p:sp>
            <p:nvSpPr>
              <p:cNvPr id="373846" name="Text Box 110"/>
              <p:cNvSpPr txBox="1">
                <a:spLocks noChangeArrowheads="1"/>
              </p:cNvSpPr>
              <p:nvPr/>
            </p:nvSpPr>
            <p:spPr bwMode="auto">
              <a:xfrm>
                <a:off x="3585" y="2464"/>
                <a:ext cx="622" cy="256"/>
              </a:xfrm>
              <a:prstGeom prst="rect">
                <a:avLst/>
              </a:prstGeom>
              <a:solidFill>
                <a:srgbClr val="66FF33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藉由功能團隊</a:t>
                </a:r>
              </a:p>
              <a:p>
                <a:r>
                  <a:rPr lang="zh-TW" altLang="en-US" sz="1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 發展執行方案</a:t>
                </a:r>
              </a:p>
            </p:txBody>
          </p:sp>
          <p:sp>
            <p:nvSpPr>
              <p:cNvPr id="373847" name="AutoShape 111"/>
              <p:cNvSpPr>
                <a:spLocks noChangeArrowheads="1"/>
              </p:cNvSpPr>
              <p:nvPr/>
            </p:nvSpPr>
            <p:spPr bwMode="auto">
              <a:xfrm>
                <a:off x="3404" y="2492"/>
                <a:ext cx="180" cy="196"/>
              </a:xfrm>
              <a:prstGeom prst="leftArrow">
                <a:avLst>
                  <a:gd name="adj1" fmla="val 50000"/>
                  <a:gd name="adj2" fmla="val 25000"/>
                </a:avLst>
              </a:prstGeom>
              <a:solidFill>
                <a:srgbClr val="66FF33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73848" name="Rectangle 112"/>
              <p:cNvSpPr>
                <a:spLocks noChangeArrowheads="1"/>
              </p:cNvSpPr>
              <p:nvPr/>
            </p:nvSpPr>
            <p:spPr bwMode="auto">
              <a:xfrm>
                <a:off x="3024" y="2736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</a:t>
                </a:r>
              </a:p>
            </p:txBody>
          </p:sp>
          <p:sp>
            <p:nvSpPr>
              <p:cNvPr id="373849" name="AutoShape 113"/>
              <p:cNvSpPr>
                <a:spLocks noChangeArrowheads="1"/>
              </p:cNvSpPr>
              <p:nvPr/>
            </p:nvSpPr>
            <p:spPr bwMode="auto">
              <a:xfrm>
                <a:off x="3792" y="2688"/>
                <a:ext cx="180" cy="240"/>
              </a:xfrm>
              <a:prstGeom prst="upArrow">
                <a:avLst>
                  <a:gd name="adj1" fmla="val 50000"/>
                  <a:gd name="adj2" fmla="val 33333"/>
                </a:avLst>
              </a:prstGeom>
              <a:solidFill>
                <a:srgbClr val="0099CC"/>
              </a:soli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73850" name="Text Box 114"/>
              <p:cNvSpPr txBox="1">
                <a:spLocks noChangeArrowheads="1"/>
              </p:cNvSpPr>
              <p:nvPr/>
            </p:nvSpPr>
            <p:spPr bwMode="auto">
              <a:xfrm>
                <a:off x="3744" y="2736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</a:t>
                </a:r>
                <a:endParaRPr lang="en-US" altLang="zh-TW" sz="2000">
                  <a:solidFill>
                    <a:srgbClr val="FF0066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73851" name="Rectangle 115"/>
              <p:cNvSpPr>
                <a:spLocks noChangeArrowheads="1"/>
              </p:cNvSpPr>
              <p:nvPr/>
            </p:nvSpPr>
            <p:spPr bwMode="auto">
              <a:xfrm>
                <a:off x="3456" y="2448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sz="2000">
                    <a:solidFill>
                      <a:srgbClr val="FF0066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</a:t>
                </a:r>
              </a:p>
            </p:txBody>
          </p:sp>
        </p:grpSp>
      </p:grpSp>
      <p:sp>
        <p:nvSpPr>
          <p:cNvPr id="3737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</a:rPr>
              <a:t>藉由「知識管理機制」建構</a:t>
            </a:r>
            <a:r>
              <a:rPr lang="en-US" altLang="zh-TW" smtClean="0">
                <a:effectLst/>
              </a:rPr>
              <a:t>SWOT</a:t>
            </a:r>
            <a:r>
              <a:rPr lang="en-US" altLang="zh-TW" smtClean="0">
                <a:effectLst/>
                <a:latin typeface="標楷體" pitchFamily="65" charset="-120"/>
              </a:rPr>
              <a:t>—</a:t>
            </a:r>
            <a:r>
              <a:rPr kumimoji="0" lang="zh-TW" altLang="en-US" smtClean="0">
                <a:effectLst/>
              </a:rPr>
              <a:t>策</a:t>
            </a:r>
            <a:r>
              <a:rPr lang="zh-TW" altLang="en-US" smtClean="0">
                <a:effectLst/>
              </a:rPr>
              <a:t>略擬定的知識</a:t>
            </a:r>
          </a:p>
        </p:txBody>
      </p:sp>
      <p:grpSp>
        <p:nvGrpSpPr>
          <p:cNvPr id="12" name="Group 116"/>
          <p:cNvGrpSpPr>
            <a:grpSpLocks/>
          </p:cNvGrpSpPr>
          <p:nvPr/>
        </p:nvGrpSpPr>
        <p:grpSpPr bwMode="auto">
          <a:xfrm>
            <a:off x="0" y="1143000"/>
            <a:ext cx="4572000" cy="1066800"/>
            <a:chOff x="0" y="672"/>
            <a:chExt cx="2064" cy="768"/>
          </a:xfrm>
        </p:grpSpPr>
        <p:sp>
          <p:nvSpPr>
            <p:cNvPr id="373774" name="AutoShape 117"/>
            <p:cNvSpPr>
              <a:spLocks noChangeArrowheads="1"/>
            </p:cNvSpPr>
            <p:nvPr/>
          </p:nvSpPr>
          <p:spPr bwMode="auto">
            <a:xfrm>
              <a:off x="0" y="672"/>
              <a:ext cx="2064" cy="768"/>
            </a:xfrm>
            <a:prstGeom prst="wedgeEllipseCallout">
              <a:avLst>
                <a:gd name="adj1" fmla="val 65745"/>
                <a:gd name="adj2" fmla="val 125912"/>
              </a:avLst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  A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型知識發展機制：超越框架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發展</a:t>
              </a:r>
              <a:r>
                <a:rPr lang="en-US" altLang="zh-TW" sz="1600" b="1">
                  <a:latin typeface="Times New Roman" pitchFamily="18" charset="0"/>
                  <a:ea typeface="標楷體" pitchFamily="65" charset="-120"/>
                </a:rPr>
                <a:t>SWOT</a:t>
              </a: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概念知識</a:t>
              </a:r>
              <a:r>
                <a:rPr lang="en-US" altLang="zh-TW" sz="1600" b="1">
                  <a:latin typeface="Times New Roman" pitchFamily="18" charset="0"/>
                  <a:ea typeface="標楷體" pitchFamily="65" charset="-120"/>
                </a:rPr>
                <a:t>(3K1C)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發展策略擬定的策略</a:t>
              </a:r>
            </a:p>
            <a:p>
              <a:endParaRPr lang="en-US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73775" name="Text Box 118"/>
            <p:cNvSpPr txBox="1">
              <a:spLocks noChangeArrowheads="1"/>
            </p:cNvSpPr>
            <p:nvPr/>
          </p:nvSpPr>
          <p:spPr bwMode="auto">
            <a:xfrm>
              <a:off x="240" y="768"/>
              <a:ext cx="186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13" name="Group 119"/>
          <p:cNvGrpSpPr>
            <a:grpSpLocks/>
          </p:cNvGrpSpPr>
          <p:nvPr/>
        </p:nvGrpSpPr>
        <p:grpSpPr bwMode="auto">
          <a:xfrm>
            <a:off x="4724400" y="3733800"/>
            <a:ext cx="4672136" cy="1143000"/>
            <a:chOff x="3648" y="2160"/>
            <a:chExt cx="1824" cy="768"/>
          </a:xfrm>
        </p:grpSpPr>
        <p:sp>
          <p:nvSpPr>
            <p:cNvPr id="373772" name="AutoShape 120"/>
            <p:cNvSpPr>
              <a:spLocks noChangeArrowheads="1"/>
            </p:cNvSpPr>
            <p:nvPr/>
          </p:nvSpPr>
          <p:spPr bwMode="auto">
            <a:xfrm>
              <a:off x="3648" y="2160"/>
              <a:ext cx="1824" cy="768"/>
            </a:xfrm>
            <a:prstGeom prst="wedgeEllipseCallout">
              <a:avLst>
                <a:gd name="adj1" fmla="val -54606"/>
                <a:gd name="adj2" fmla="val 87241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 B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型知識實踐機制：形成常規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落實實現策略的作業</a:t>
              </a:r>
            </a:p>
            <a:p>
              <a:pPr>
                <a:buFontTx/>
                <a:buChar char="•"/>
              </a:pPr>
              <a:r>
                <a:rPr lang="zh-TW" altLang="en-US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參與互動擬定策略</a:t>
              </a:r>
            </a:p>
            <a:p>
              <a:pPr>
                <a:buFontTx/>
                <a:buChar char="•"/>
              </a:pPr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73773" name="Rectangle 121"/>
            <p:cNvSpPr>
              <a:spLocks noChangeArrowheads="1"/>
            </p:cNvSpPr>
            <p:nvPr/>
          </p:nvSpPr>
          <p:spPr bwMode="auto">
            <a:xfrm>
              <a:off x="3792" y="2256"/>
              <a:ext cx="17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b="1">
                  <a:solidFill>
                    <a:srgbClr val="008000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</p:grpSp>
      <p:grpSp>
        <p:nvGrpSpPr>
          <p:cNvPr id="14" name="Group 122"/>
          <p:cNvGrpSpPr>
            <a:grpSpLocks/>
          </p:cNvGrpSpPr>
          <p:nvPr/>
        </p:nvGrpSpPr>
        <p:grpSpPr bwMode="auto">
          <a:xfrm>
            <a:off x="5105400" y="1905000"/>
            <a:ext cx="4291136" cy="1219200"/>
            <a:chOff x="3072" y="1152"/>
            <a:chExt cx="2544" cy="768"/>
          </a:xfrm>
        </p:grpSpPr>
        <p:grpSp>
          <p:nvGrpSpPr>
            <p:cNvPr id="15" name="Group 123"/>
            <p:cNvGrpSpPr>
              <a:grpSpLocks/>
            </p:cNvGrpSpPr>
            <p:nvPr/>
          </p:nvGrpSpPr>
          <p:grpSpPr bwMode="auto">
            <a:xfrm>
              <a:off x="3072" y="1152"/>
              <a:ext cx="2544" cy="768"/>
              <a:chOff x="3072" y="1152"/>
              <a:chExt cx="2544" cy="768"/>
            </a:xfrm>
          </p:grpSpPr>
          <p:sp>
            <p:nvSpPr>
              <p:cNvPr id="373770" name="AutoShape 124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2544" cy="768"/>
              </a:xfrm>
              <a:prstGeom prst="wedgeEllipseCallout">
                <a:avLst>
                  <a:gd name="adj1" fmla="val -83060"/>
                  <a:gd name="adj2" fmla="val 118361"/>
                </a:avLst>
              </a:prstGeom>
              <a:solidFill>
                <a:srgbClr val="FF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TW" b="1" dirty="0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 A         B</a:t>
                </a:r>
                <a:r>
                  <a:rPr lang="zh-TW" altLang="en-US" b="1" dirty="0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型知識：發展方案</a:t>
                </a:r>
              </a:p>
              <a:p>
                <a:pPr>
                  <a:buFontTx/>
                  <a:buChar char="•"/>
                </a:pPr>
                <a:r>
                  <a:rPr lang="zh-TW" altLang="en-US" sz="1600" b="1" dirty="0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發展擬定功能策略的專業知識</a:t>
                </a:r>
              </a:p>
              <a:p>
                <a:pPr>
                  <a:buFontTx/>
                  <a:buChar char="•"/>
                </a:pPr>
                <a:r>
                  <a:rPr lang="zh-TW" altLang="en-US" sz="1600" b="1" dirty="0">
                    <a:solidFill>
                      <a:srgbClr val="333399"/>
                    </a:solidFill>
                    <a:latin typeface="Times New Roman" pitchFamily="18" charset="0"/>
                    <a:ea typeface="標楷體" pitchFamily="65" charset="-120"/>
                  </a:rPr>
                  <a:t>建立實現策略擬定策略的機制</a:t>
                </a:r>
              </a:p>
              <a:p>
                <a:pPr algn="ctr">
                  <a:buFontTx/>
                  <a:buChar char="•"/>
                </a:pPr>
                <a:endParaRPr lang="en-US" altLang="zh-TW" sz="1600" b="1" dirty="0">
                  <a:solidFill>
                    <a:srgbClr val="333399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73771" name="Rectangle 125"/>
              <p:cNvSpPr>
                <a:spLocks noChangeArrowheads="1"/>
              </p:cNvSpPr>
              <p:nvPr/>
            </p:nvSpPr>
            <p:spPr bwMode="auto">
              <a:xfrm>
                <a:off x="3312" y="1248"/>
                <a:ext cx="25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20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  <a:sym typeface="Wingdings" pitchFamily="2" charset="2"/>
                  </a:rPr>
                  <a:t></a:t>
                </a:r>
              </a:p>
            </p:txBody>
          </p:sp>
        </p:grpSp>
        <p:sp>
          <p:nvSpPr>
            <p:cNvPr id="373769" name="Line 126"/>
            <p:cNvSpPr>
              <a:spLocks noChangeShapeType="1"/>
            </p:cNvSpPr>
            <p:nvPr/>
          </p:nvSpPr>
          <p:spPr bwMode="auto">
            <a:xfrm>
              <a:off x="3696" y="1344"/>
              <a:ext cx="248" cy="0"/>
            </a:xfrm>
            <a:prstGeom prst="line">
              <a:avLst/>
            </a:prstGeom>
            <a:noFill/>
            <a:ln w="9525">
              <a:solidFill>
                <a:srgbClr val="660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E0BC0-F109-422D-ACEB-DE32C0AF18C6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33827" name="Oval 14"/>
          <p:cNvSpPr>
            <a:spLocks noChangeArrowheads="1"/>
          </p:cNvSpPr>
          <p:nvPr/>
        </p:nvSpPr>
        <p:spPr bwMode="auto">
          <a:xfrm>
            <a:off x="1763713" y="836613"/>
            <a:ext cx="5545137" cy="5329237"/>
          </a:xfrm>
          <a:prstGeom prst="ellipse">
            <a:avLst/>
          </a:prstGeom>
          <a:solidFill>
            <a:srgbClr val="CC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08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策略知識</a:t>
            </a:r>
          </a:p>
        </p:txBody>
      </p:sp>
      <p:sp>
        <p:nvSpPr>
          <p:cNvPr id="1508358" name="Rectangle 6"/>
          <p:cNvSpPr>
            <a:spLocks noChangeArrowheads="1"/>
          </p:cNvSpPr>
          <p:nvPr/>
        </p:nvSpPr>
        <p:spPr bwMode="auto">
          <a:xfrm>
            <a:off x="2700338" y="1628775"/>
            <a:ext cx="3671887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600">
                <a:ea typeface="標楷體" pitchFamily="65" charset="-120"/>
              </a:rPr>
              <a:t>理論知識</a:t>
            </a:r>
          </a:p>
        </p:txBody>
      </p:sp>
      <p:sp>
        <p:nvSpPr>
          <p:cNvPr id="1508360" name="Rectangle 8"/>
          <p:cNvSpPr>
            <a:spLocks noChangeArrowheads="1"/>
          </p:cNvSpPr>
          <p:nvPr/>
        </p:nvSpPr>
        <p:spPr bwMode="auto">
          <a:xfrm>
            <a:off x="2700338" y="4365625"/>
            <a:ext cx="3671887" cy="10080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600">
                <a:ea typeface="標楷體" pitchFamily="65" charset="-120"/>
              </a:rPr>
              <a:t>實務知識</a:t>
            </a:r>
          </a:p>
        </p:txBody>
      </p:sp>
      <p:sp>
        <p:nvSpPr>
          <p:cNvPr id="1508361" name="Line 9"/>
          <p:cNvSpPr>
            <a:spLocks noChangeShapeType="1"/>
          </p:cNvSpPr>
          <p:nvPr/>
        </p:nvSpPr>
        <p:spPr bwMode="auto">
          <a:xfrm flipV="1">
            <a:off x="3419475" y="2636838"/>
            <a:ext cx="0" cy="17287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08362" name="Line 10"/>
          <p:cNvSpPr>
            <a:spLocks noChangeShapeType="1"/>
          </p:cNvSpPr>
          <p:nvPr/>
        </p:nvSpPr>
        <p:spPr bwMode="auto">
          <a:xfrm>
            <a:off x="5580063" y="2636838"/>
            <a:ext cx="0" cy="17287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08363" name="Text Box 11"/>
          <p:cNvSpPr txBox="1">
            <a:spLocks noChangeArrowheads="1"/>
          </p:cNvSpPr>
          <p:nvPr/>
        </p:nvSpPr>
        <p:spPr bwMode="auto">
          <a:xfrm>
            <a:off x="2627313" y="2852738"/>
            <a:ext cx="641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>
                <a:solidFill>
                  <a:srgbClr val="FFCC00"/>
                </a:solidFill>
                <a:ea typeface="標楷體" pitchFamily="65" charset="-120"/>
              </a:rPr>
              <a:t>歸</a:t>
            </a:r>
          </a:p>
          <a:p>
            <a:r>
              <a:rPr lang="zh-TW" altLang="en-US" sz="3600">
                <a:solidFill>
                  <a:srgbClr val="FFCC00"/>
                </a:solidFill>
                <a:ea typeface="標楷體" pitchFamily="65" charset="-120"/>
              </a:rPr>
              <a:t>納</a:t>
            </a:r>
          </a:p>
        </p:txBody>
      </p:sp>
      <p:sp>
        <p:nvSpPr>
          <p:cNvPr id="1508364" name="Text Box 12"/>
          <p:cNvSpPr txBox="1">
            <a:spLocks noChangeArrowheads="1"/>
          </p:cNvSpPr>
          <p:nvPr/>
        </p:nvSpPr>
        <p:spPr bwMode="auto">
          <a:xfrm>
            <a:off x="5724525" y="2852738"/>
            <a:ext cx="641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>
                <a:solidFill>
                  <a:schemeClr val="hlink"/>
                </a:solidFill>
                <a:ea typeface="標楷體" pitchFamily="65" charset="-120"/>
              </a:rPr>
              <a:t>演</a:t>
            </a:r>
          </a:p>
          <a:p>
            <a:r>
              <a:rPr kumimoji="0" lang="zh-TW" altLang="en-US" sz="3600">
                <a:solidFill>
                  <a:schemeClr val="hlink"/>
                </a:solidFill>
                <a:ea typeface="標楷體" pitchFamily="65" charset="-120"/>
              </a:rPr>
              <a:t>繹</a:t>
            </a:r>
          </a:p>
        </p:txBody>
      </p:sp>
      <p:sp>
        <p:nvSpPr>
          <p:cNvPr id="333835" name="Text Box 13"/>
          <p:cNvSpPr txBox="1">
            <a:spLocks noChangeArrowheads="1"/>
          </p:cNvSpPr>
          <p:nvPr/>
        </p:nvSpPr>
        <p:spPr bwMode="auto">
          <a:xfrm>
            <a:off x="468313" y="616585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資料來源：修改自林東清</a:t>
            </a:r>
            <a:r>
              <a:rPr lang="zh-TW" altLang="en-US" sz="1400">
                <a:ea typeface="標楷體" pitchFamily="65" charset="-120"/>
              </a:rPr>
              <a:t>，</a:t>
            </a:r>
            <a:r>
              <a:rPr lang="en-US" altLang="zh-TW" sz="1400">
                <a:ea typeface="標楷體" pitchFamily="65" charset="-120"/>
              </a:rPr>
              <a:t>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8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8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50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0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08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08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50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150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358" grpId="0" animBg="1"/>
      <p:bldP spid="1508360" grpId="0" animBg="1"/>
      <p:bldP spid="1508361" grpId="0" animBg="1"/>
      <p:bldP spid="1508362" grpId="0" animBg="1"/>
      <p:bldP spid="1508363" grpId="0"/>
      <p:bldP spid="150836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643B0-68BD-49A1-A030-62F733803A64}" type="slidenum">
              <a:rPr lang="en-US" altLang="zh-TW"/>
              <a:pPr>
                <a:defRPr/>
              </a:pPr>
              <a:t>40</a:t>
            </a:fld>
            <a:endParaRPr lang="en-US" altLang="zh-TW"/>
          </a:p>
        </p:txBody>
      </p:sp>
      <p:sp>
        <p:nvSpPr>
          <p:cNvPr id="374787" name="Rectangle 2"/>
          <p:cNvSpPr>
            <a:spLocks noChangeArrowheads="1"/>
          </p:cNvSpPr>
          <p:nvPr/>
        </p:nvSpPr>
        <p:spPr bwMode="auto">
          <a:xfrm>
            <a:off x="250825" y="1412875"/>
            <a:ext cx="8713788" cy="5040313"/>
          </a:xfrm>
          <a:prstGeom prst="rect">
            <a:avLst/>
          </a:prstGeom>
          <a:solidFill>
            <a:srgbClr val="33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177869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經營流程與</a:t>
            </a:r>
            <a:r>
              <a:rPr lang="en-US" altLang="zh-TW" smtClean="0"/>
              <a:t>KM</a:t>
            </a:r>
            <a:r>
              <a:rPr lang="zh-TW" altLang="en-US" smtClean="0"/>
              <a:t>流程脫節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5763" y="2214563"/>
            <a:ext cx="990600" cy="944562"/>
            <a:chOff x="271" y="1253"/>
            <a:chExt cx="624" cy="595"/>
          </a:xfrm>
        </p:grpSpPr>
        <p:sp>
          <p:nvSpPr>
            <p:cNvPr id="374815" name="Line 5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16" name="Text Box 6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374790" name="Rectangle 7"/>
          <p:cNvSpPr>
            <a:spLocks noChangeArrowheads="1"/>
          </p:cNvSpPr>
          <p:nvPr/>
        </p:nvSpPr>
        <p:spPr bwMode="auto">
          <a:xfrm>
            <a:off x="1420813" y="26638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086100" y="2305050"/>
            <a:ext cx="990600" cy="854075"/>
            <a:chOff x="1972" y="1310"/>
            <a:chExt cx="624" cy="538"/>
          </a:xfrm>
        </p:grpSpPr>
        <p:sp>
          <p:nvSpPr>
            <p:cNvPr id="374813" name="Line 9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14" name="Text Box 10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374792" name="Rectangle 11"/>
          <p:cNvSpPr>
            <a:spLocks noChangeArrowheads="1"/>
          </p:cNvSpPr>
          <p:nvPr/>
        </p:nvSpPr>
        <p:spPr bwMode="auto">
          <a:xfrm>
            <a:off x="4167188" y="26638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832475" y="2349500"/>
            <a:ext cx="990600" cy="854075"/>
            <a:chOff x="3702" y="1338"/>
            <a:chExt cx="624" cy="538"/>
          </a:xfrm>
        </p:grpSpPr>
        <p:sp>
          <p:nvSpPr>
            <p:cNvPr id="374811" name="Line 13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12" name="Text Box 14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374794" name="Rectangle 15"/>
          <p:cNvSpPr>
            <a:spLocks noChangeArrowheads="1"/>
          </p:cNvSpPr>
          <p:nvPr/>
        </p:nvSpPr>
        <p:spPr bwMode="auto">
          <a:xfrm>
            <a:off x="6911975" y="27082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sp>
        <p:nvSpPr>
          <p:cNvPr id="374795" name="Line 16"/>
          <p:cNvSpPr>
            <a:spLocks noChangeShapeType="1"/>
          </p:cNvSpPr>
          <p:nvPr/>
        </p:nvSpPr>
        <p:spPr bwMode="auto">
          <a:xfrm>
            <a:off x="2185988" y="5094288"/>
            <a:ext cx="19351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74796" name="Line 17"/>
          <p:cNvSpPr>
            <a:spLocks noChangeShapeType="1"/>
          </p:cNvSpPr>
          <p:nvPr/>
        </p:nvSpPr>
        <p:spPr bwMode="auto">
          <a:xfrm flipV="1">
            <a:off x="2185988" y="3698875"/>
            <a:ext cx="0" cy="14414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74797" name="Text Box 18"/>
          <p:cNvSpPr txBox="1">
            <a:spLocks noChangeArrowheads="1"/>
          </p:cNvSpPr>
          <p:nvPr/>
        </p:nvSpPr>
        <p:spPr bwMode="auto">
          <a:xfrm>
            <a:off x="2141538" y="4329113"/>
            <a:ext cx="184626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知識</a:t>
            </a:r>
          </a:p>
          <a:p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(care why,  know what)</a:t>
            </a:r>
          </a:p>
        </p:txBody>
      </p:sp>
      <p:sp>
        <p:nvSpPr>
          <p:cNvPr id="374798" name="Line 19"/>
          <p:cNvSpPr>
            <a:spLocks noChangeShapeType="1"/>
          </p:cNvSpPr>
          <p:nvPr/>
        </p:nvSpPr>
        <p:spPr bwMode="auto">
          <a:xfrm flipV="1">
            <a:off x="4932363" y="3652838"/>
            <a:ext cx="0" cy="8556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74799" name="Text Box 20"/>
          <p:cNvSpPr txBox="1">
            <a:spLocks noChangeArrowheads="1"/>
          </p:cNvSpPr>
          <p:nvPr/>
        </p:nvSpPr>
        <p:spPr bwMode="auto">
          <a:xfrm>
            <a:off x="4975225" y="3675063"/>
            <a:ext cx="223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知</a:t>
            </a:r>
          </a:p>
          <a:p>
            <a:r>
              <a:rPr lang="zh-TW" altLang="en-US" sz="2400" b="1">
                <a:solidFill>
                  <a:srgbClr val="FFCC00"/>
                </a:solidFill>
                <a:ea typeface="標楷體" pitchFamily="65" charset="-120"/>
              </a:rPr>
              <a:t>識 </a:t>
            </a:r>
            <a:r>
              <a:rPr lang="en-US" altLang="zh-TW" sz="1200" b="1">
                <a:solidFill>
                  <a:srgbClr val="FFCC00"/>
                </a:solidFill>
                <a:ea typeface="標楷體" pitchFamily="65" charset="-120"/>
              </a:rPr>
              <a:t>(know how, know why)</a:t>
            </a:r>
          </a:p>
        </p:txBody>
      </p:sp>
      <p:sp>
        <p:nvSpPr>
          <p:cNvPr id="374800" name="Text Box 21"/>
          <p:cNvSpPr txBox="1">
            <a:spLocks noChangeArrowheads="1"/>
          </p:cNvSpPr>
          <p:nvPr/>
        </p:nvSpPr>
        <p:spPr bwMode="auto">
          <a:xfrm>
            <a:off x="971550" y="16287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374801" name="Text Box 22"/>
          <p:cNvSpPr txBox="1">
            <a:spLocks noChangeArrowheads="1"/>
          </p:cNvSpPr>
          <p:nvPr/>
        </p:nvSpPr>
        <p:spPr bwMode="auto">
          <a:xfrm>
            <a:off x="3582988" y="16287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374802" name="Text Box 23"/>
          <p:cNvSpPr txBox="1">
            <a:spLocks noChangeArrowheads="1"/>
          </p:cNvSpPr>
          <p:nvPr/>
        </p:nvSpPr>
        <p:spPr bwMode="auto">
          <a:xfrm>
            <a:off x="6372225" y="16287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sp>
        <p:nvSpPr>
          <p:cNvPr id="1778712" name="Text Box 24"/>
          <p:cNvSpPr txBox="1">
            <a:spLocks noChangeArrowheads="1"/>
          </p:cNvSpPr>
          <p:nvPr/>
        </p:nvSpPr>
        <p:spPr bwMode="auto">
          <a:xfrm>
            <a:off x="2636838" y="3267075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偏見的策略型知識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78713" name="Text Box 25"/>
          <p:cNvSpPr txBox="1">
            <a:spLocks noChangeArrowheads="1"/>
          </p:cNvSpPr>
          <p:nvPr/>
        </p:nvSpPr>
        <p:spPr bwMode="auto">
          <a:xfrm>
            <a:off x="5391150" y="3276600"/>
            <a:ext cx="2012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僵化的操作型知識</a:t>
            </a:r>
            <a:r>
              <a:rPr lang="en-US" altLang="zh-TW" sz="16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151063" y="2232025"/>
            <a:ext cx="5545137" cy="468313"/>
            <a:chOff x="1383" y="1094"/>
            <a:chExt cx="3493" cy="295"/>
          </a:xfrm>
        </p:grpSpPr>
        <p:sp>
          <p:nvSpPr>
            <p:cNvPr id="374808" name="Line 27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09" name="Line 28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4810" name="Line 29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74806" name="AutoShape 30"/>
          <p:cNvSpPr>
            <a:spLocks noChangeArrowheads="1"/>
          </p:cNvSpPr>
          <p:nvPr/>
        </p:nvSpPr>
        <p:spPr bwMode="auto">
          <a:xfrm>
            <a:off x="3806825" y="4483100"/>
            <a:ext cx="2790825" cy="1214438"/>
          </a:xfrm>
          <a:prstGeom prst="cloudCallout">
            <a:avLst>
              <a:gd name="adj1" fmla="val 67861"/>
              <a:gd name="adj2" fmla="val 53139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偏見與僵化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</a:t>
            </a:r>
          </a:p>
          <a:p>
            <a:pPr algn="ctr"/>
            <a:endParaRPr lang="en-US" altLang="zh-TW" sz="2400">
              <a:ea typeface="標楷體" pitchFamily="65" charset="-120"/>
            </a:endParaRPr>
          </a:p>
        </p:txBody>
      </p:sp>
      <p:pic>
        <p:nvPicPr>
          <p:cNvPr id="374807" name="Picture 31" descr="j02837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7038" y="4887913"/>
            <a:ext cx="1433512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787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7787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8712" grpId="0"/>
      <p:bldP spid="17787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84706-3DCA-4AF6-9FC3-1715E154A9C5}" type="slidenum">
              <a:rPr lang="en-US" altLang="zh-TW"/>
              <a:pPr>
                <a:defRPr/>
              </a:pPr>
              <a:t>41</a:t>
            </a:fld>
            <a:endParaRPr lang="en-US" altLang="zh-TW"/>
          </a:p>
        </p:txBody>
      </p:sp>
      <p:sp>
        <p:nvSpPr>
          <p:cNvPr id="375811" name="Rectangle 2"/>
          <p:cNvSpPr>
            <a:spLocks noChangeArrowheads="1"/>
          </p:cNvSpPr>
          <p:nvPr/>
        </p:nvSpPr>
        <p:spPr bwMode="auto">
          <a:xfrm>
            <a:off x="250825" y="981075"/>
            <a:ext cx="8713788" cy="53276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1779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經營流程與</a:t>
            </a:r>
            <a:r>
              <a:rPr lang="en-US" altLang="zh-TW" smtClean="0"/>
              <a:t>KM</a:t>
            </a:r>
            <a:r>
              <a:rPr lang="zh-TW" altLang="en-US" smtClean="0"/>
              <a:t>流程合一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0213" y="1719263"/>
            <a:ext cx="990600" cy="944562"/>
            <a:chOff x="271" y="1253"/>
            <a:chExt cx="624" cy="595"/>
          </a:xfrm>
        </p:grpSpPr>
        <p:sp>
          <p:nvSpPr>
            <p:cNvPr id="375850" name="Line 5"/>
            <p:cNvSpPr>
              <a:spLocks noChangeShapeType="1"/>
            </p:cNvSpPr>
            <p:nvPr/>
          </p:nvSpPr>
          <p:spPr bwMode="auto">
            <a:xfrm>
              <a:off x="271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51" name="Text Box 6"/>
            <p:cNvSpPr txBox="1">
              <a:spLocks noChangeArrowheads="1"/>
            </p:cNvSpPr>
            <p:nvPr/>
          </p:nvSpPr>
          <p:spPr bwMode="auto">
            <a:xfrm>
              <a:off x="272" y="1253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經營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情況</a:t>
              </a:r>
            </a:p>
          </p:txBody>
        </p:sp>
      </p:grpSp>
      <p:sp>
        <p:nvSpPr>
          <p:cNvPr id="1779719" name="Rectangle 7"/>
          <p:cNvSpPr>
            <a:spLocks noChangeArrowheads="1"/>
          </p:cNvSpPr>
          <p:nvPr/>
        </p:nvSpPr>
        <p:spPr bwMode="auto">
          <a:xfrm>
            <a:off x="1465263" y="2168525"/>
            <a:ext cx="1576387" cy="944563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發掘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130550" y="1809750"/>
            <a:ext cx="990600" cy="854075"/>
            <a:chOff x="1972" y="1310"/>
            <a:chExt cx="624" cy="538"/>
          </a:xfrm>
        </p:grpSpPr>
        <p:sp>
          <p:nvSpPr>
            <p:cNvPr id="375848" name="Line 9"/>
            <p:cNvSpPr>
              <a:spLocks noChangeShapeType="1"/>
            </p:cNvSpPr>
            <p:nvPr/>
          </p:nvSpPr>
          <p:spPr bwMode="auto">
            <a:xfrm>
              <a:off x="1972" y="1848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9" name="Text Box 10"/>
            <p:cNvSpPr txBox="1">
              <a:spLocks noChangeArrowheads="1"/>
            </p:cNvSpPr>
            <p:nvPr/>
          </p:nvSpPr>
          <p:spPr bwMode="auto">
            <a:xfrm>
              <a:off x="2001" y="1310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問題</a:t>
              </a:r>
            </a:p>
            <a:p>
              <a:r>
                <a:rPr lang="zh-TW" altLang="en-US" sz="2400" b="1">
                  <a:ea typeface="標楷體" pitchFamily="65" charset="-120"/>
                </a:rPr>
                <a:t>洞見</a:t>
              </a:r>
            </a:p>
          </p:txBody>
        </p:sp>
      </p:grpSp>
      <p:sp>
        <p:nvSpPr>
          <p:cNvPr id="1779723" name="Rectangle 11"/>
          <p:cNvSpPr>
            <a:spLocks noChangeArrowheads="1"/>
          </p:cNvSpPr>
          <p:nvPr/>
        </p:nvSpPr>
        <p:spPr bwMode="auto">
          <a:xfrm>
            <a:off x="4211638" y="2168525"/>
            <a:ext cx="1576387" cy="9445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問題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處裡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876925" y="1854200"/>
            <a:ext cx="990600" cy="854075"/>
            <a:chOff x="3702" y="1338"/>
            <a:chExt cx="624" cy="538"/>
          </a:xfrm>
        </p:grpSpPr>
        <p:sp>
          <p:nvSpPr>
            <p:cNvPr id="375846" name="Line 13"/>
            <p:cNvSpPr>
              <a:spLocks noChangeShapeType="1"/>
            </p:cNvSpPr>
            <p:nvPr/>
          </p:nvSpPr>
          <p:spPr bwMode="auto">
            <a:xfrm>
              <a:off x="3702" y="1876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7" name="Text Box 14"/>
            <p:cNvSpPr txBox="1">
              <a:spLocks noChangeArrowheads="1"/>
            </p:cNvSpPr>
            <p:nvPr/>
          </p:nvSpPr>
          <p:spPr bwMode="auto">
            <a:xfrm>
              <a:off x="3730" y="1338"/>
              <a:ext cx="5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對策</a:t>
              </a:r>
            </a:p>
            <a:p>
              <a:r>
                <a:rPr kumimoji="0" lang="zh-TW" altLang="en-US" sz="2400" b="1">
                  <a:ea typeface="標楷體" pitchFamily="65" charset="-120"/>
                </a:rPr>
                <a:t>規範</a:t>
              </a:r>
            </a:p>
          </p:txBody>
        </p:sp>
      </p:grpSp>
      <p:sp>
        <p:nvSpPr>
          <p:cNvPr id="1779727" name="Rectangle 15"/>
          <p:cNvSpPr>
            <a:spLocks noChangeArrowheads="1"/>
          </p:cNvSpPr>
          <p:nvPr/>
        </p:nvSpPr>
        <p:spPr bwMode="auto">
          <a:xfrm>
            <a:off x="6956425" y="2212975"/>
            <a:ext cx="1576388" cy="9445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執行</a:t>
            </a:r>
          </a:p>
          <a:p>
            <a:pPr algn="ctr"/>
            <a:r>
              <a:rPr lang="zh-TW" altLang="en-US" sz="2400" b="1">
                <a:solidFill>
                  <a:schemeClr val="bg2"/>
                </a:solidFill>
                <a:ea typeface="標楷體" pitchFamily="65" charset="-120"/>
              </a:rPr>
              <a:t>檢討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185988" y="3203575"/>
            <a:ext cx="1979612" cy="1441450"/>
            <a:chOff x="1377" y="2188"/>
            <a:chExt cx="1247" cy="908"/>
          </a:xfrm>
        </p:grpSpPr>
        <p:sp>
          <p:nvSpPr>
            <p:cNvPr id="375843" name="Line 17"/>
            <p:cNvSpPr>
              <a:spLocks noChangeShapeType="1"/>
            </p:cNvSpPr>
            <p:nvPr/>
          </p:nvSpPr>
          <p:spPr bwMode="auto">
            <a:xfrm>
              <a:off x="1405" y="3067"/>
              <a:ext cx="121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4" name="Line 18"/>
            <p:cNvSpPr>
              <a:spLocks noChangeShapeType="1"/>
            </p:cNvSpPr>
            <p:nvPr/>
          </p:nvSpPr>
          <p:spPr bwMode="auto">
            <a:xfrm flipV="1">
              <a:off x="1405" y="2188"/>
              <a:ext cx="0" cy="90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5" name="Text Box 19"/>
            <p:cNvSpPr txBox="1">
              <a:spLocks noChangeArrowheads="1"/>
            </p:cNvSpPr>
            <p:nvPr/>
          </p:nvSpPr>
          <p:spPr bwMode="auto">
            <a:xfrm>
              <a:off x="1377" y="2585"/>
              <a:ext cx="116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知識</a:t>
              </a:r>
            </a:p>
            <a:p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(care why,  know what)</a:t>
              </a:r>
            </a:p>
          </p:txBody>
        </p:sp>
      </p:grpSp>
      <p:sp>
        <p:nvSpPr>
          <p:cNvPr id="1779732" name="Rectangle 20"/>
          <p:cNvSpPr>
            <a:spLocks noChangeArrowheads="1"/>
          </p:cNvSpPr>
          <p:nvPr/>
        </p:nvSpPr>
        <p:spPr bwMode="auto">
          <a:xfrm>
            <a:off x="4211638" y="4057650"/>
            <a:ext cx="1576387" cy="9445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知識建構</a:t>
            </a:r>
          </a:p>
          <a:p>
            <a:pPr algn="ctr"/>
            <a:r>
              <a:rPr lang="zh-TW" altLang="en-US" sz="2400" b="1">
                <a:solidFill>
                  <a:srgbClr val="FFFF66"/>
                </a:solidFill>
                <a:ea typeface="標楷體" pitchFamily="65" charset="-120"/>
              </a:rPr>
              <a:t>與管理</a:t>
            </a: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5830888" y="3292475"/>
            <a:ext cx="1935162" cy="1350963"/>
            <a:chOff x="3673" y="2244"/>
            <a:chExt cx="1219" cy="851"/>
          </a:xfrm>
        </p:grpSpPr>
        <p:sp>
          <p:nvSpPr>
            <p:cNvPr id="375840" name="Line 22"/>
            <p:cNvSpPr>
              <a:spLocks noChangeShapeType="1"/>
            </p:cNvSpPr>
            <p:nvPr/>
          </p:nvSpPr>
          <p:spPr bwMode="auto">
            <a:xfrm flipH="1">
              <a:off x="3673" y="3067"/>
              <a:ext cx="119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41" name="Text Box 23"/>
            <p:cNvSpPr txBox="1">
              <a:spLocks noChangeArrowheads="1"/>
            </p:cNvSpPr>
            <p:nvPr/>
          </p:nvSpPr>
          <p:spPr bwMode="auto">
            <a:xfrm>
              <a:off x="4070" y="280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內部更新知識</a:t>
              </a:r>
            </a:p>
          </p:txBody>
        </p:sp>
        <p:sp>
          <p:nvSpPr>
            <p:cNvPr id="375842" name="Line 24"/>
            <p:cNvSpPr>
              <a:spLocks noChangeShapeType="1"/>
            </p:cNvSpPr>
            <p:nvPr/>
          </p:nvSpPr>
          <p:spPr bwMode="auto">
            <a:xfrm>
              <a:off x="4892" y="2244"/>
              <a:ext cx="0" cy="85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976813" y="3157538"/>
            <a:ext cx="2273300" cy="855662"/>
            <a:chOff x="3135" y="2159"/>
            <a:chExt cx="1432" cy="539"/>
          </a:xfrm>
        </p:grpSpPr>
        <p:sp>
          <p:nvSpPr>
            <p:cNvPr id="375838" name="Line 26"/>
            <p:cNvSpPr>
              <a:spLocks noChangeShapeType="1"/>
            </p:cNvSpPr>
            <p:nvPr/>
          </p:nvSpPr>
          <p:spPr bwMode="auto">
            <a:xfrm flipV="1">
              <a:off x="3135" y="2159"/>
              <a:ext cx="0" cy="53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39" name="Text Box 27"/>
            <p:cNvSpPr txBox="1">
              <a:spLocks noChangeArrowheads="1"/>
            </p:cNvSpPr>
            <p:nvPr/>
          </p:nvSpPr>
          <p:spPr bwMode="auto">
            <a:xfrm>
              <a:off x="3162" y="2173"/>
              <a:ext cx="140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知</a:t>
              </a:r>
            </a:p>
            <a:p>
              <a:r>
                <a:rPr lang="zh-TW" altLang="en-US" sz="2400" b="1">
                  <a:solidFill>
                    <a:srgbClr val="FFCC00"/>
                  </a:solidFill>
                  <a:ea typeface="標楷體" pitchFamily="65" charset="-120"/>
                </a:rPr>
                <a:t>識 </a:t>
              </a:r>
              <a:r>
                <a:rPr lang="en-US" altLang="zh-TW" sz="1200" b="1">
                  <a:solidFill>
                    <a:srgbClr val="FFCC00"/>
                  </a:solidFill>
                  <a:ea typeface="標楷體" pitchFamily="65" charset="-120"/>
                </a:rPr>
                <a:t>(know how, know why)</a:t>
              </a:r>
            </a:p>
          </p:txBody>
        </p:sp>
      </p:grpSp>
      <p:sp>
        <p:nvSpPr>
          <p:cNvPr id="1779740" name="Text Box 28"/>
          <p:cNvSpPr txBox="1">
            <a:spLocks noChangeArrowheads="1"/>
          </p:cNvSpPr>
          <p:nvPr/>
        </p:nvSpPr>
        <p:spPr bwMode="auto">
          <a:xfrm>
            <a:off x="1016000" y="1133475"/>
            <a:ext cx="2565400" cy="48895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第一階段思考</a:t>
            </a:r>
          </a:p>
        </p:txBody>
      </p:sp>
      <p:sp>
        <p:nvSpPr>
          <p:cNvPr id="1779741" name="Text Box 29"/>
          <p:cNvSpPr txBox="1">
            <a:spLocks noChangeArrowheads="1"/>
          </p:cNvSpPr>
          <p:nvPr/>
        </p:nvSpPr>
        <p:spPr bwMode="auto">
          <a:xfrm>
            <a:off x="3627438" y="1133475"/>
            <a:ext cx="2744787" cy="488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第二階段思考</a:t>
            </a:r>
          </a:p>
        </p:txBody>
      </p:sp>
      <p:sp>
        <p:nvSpPr>
          <p:cNvPr id="1779742" name="Text Box 30"/>
          <p:cNvSpPr txBox="1">
            <a:spLocks noChangeArrowheads="1"/>
          </p:cNvSpPr>
          <p:nvPr/>
        </p:nvSpPr>
        <p:spPr bwMode="auto">
          <a:xfrm>
            <a:off x="6416675" y="1133475"/>
            <a:ext cx="2520950" cy="488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600" b="1" u="sng">
                <a:solidFill>
                  <a:schemeClr val="bg2"/>
                </a:solidFill>
                <a:ea typeface="標楷體" pitchFamily="65" charset="-120"/>
              </a:rPr>
              <a:t>反思階段</a:t>
            </a:r>
          </a:p>
        </p:txBody>
      </p: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2141538" y="5094288"/>
            <a:ext cx="3003550" cy="1169987"/>
            <a:chOff x="1349" y="3209"/>
            <a:chExt cx="1892" cy="737"/>
          </a:xfrm>
        </p:grpSpPr>
        <p:sp>
          <p:nvSpPr>
            <p:cNvPr id="375833" name="Rectangle 32"/>
            <p:cNvSpPr>
              <a:spLocks noChangeArrowheads="1"/>
            </p:cNvSpPr>
            <p:nvPr/>
          </p:nvSpPr>
          <p:spPr bwMode="auto">
            <a:xfrm>
              <a:off x="1349" y="3351"/>
              <a:ext cx="993" cy="59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標竿</a:t>
              </a:r>
            </a:p>
            <a:p>
              <a:pPr algn="ctr"/>
              <a:r>
                <a:rPr lang="zh-TW" altLang="en-US" sz="2400" b="1">
                  <a:solidFill>
                    <a:srgbClr val="FF3300"/>
                  </a:solidFill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9" name="Group 33"/>
            <p:cNvGrpSpPr>
              <a:grpSpLocks/>
            </p:cNvGrpSpPr>
            <p:nvPr/>
          </p:nvGrpSpPr>
          <p:grpSpPr bwMode="auto">
            <a:xfrm>
              <a:off x="2341" y="3209"/>
              <a:ext cx="823" cy="454"/>
              <a:chOff x="2341" y="3209"/>
              <a:chExt cx="766" cy="453"/>
            </a:xfrm>
          </p:grpSpPr>
          <p:sp>
            <p:nvSpPr>
              <p:cNvPr id="375836" name="Line 34"/>
              <p:cNvSpPr>
                <a:spLocks noChangeShapeType="1"/>
              </p:cNvSpPr>
              <p:nvPr/>
            </p:nvSpPr>
            <p:spPr bwMode="auto">
              <a:xfrm>
                <a:off x="2341" y="3634"/>
                <a:ext cx="76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75837" name="Line 35"/>
              <p:cNvSpPr>
                <a:spLocks noChangeShapeType="1"/>
              </p:cNvSpPr>
              <p:nvPr/>
            </p:nvSpPr>
            <p:spPr bwMode="auto">
              <a:xfrm flipV="1">
                <a:off x="3107" y="3209"/>
                <a:ext cx="0" cy="453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75835" name="Text Box 36"/>
            <p:cNvSpPr txBox="1">
              <a:spLocks noChangeArrowheads="1"/>
            </p:cNvSpPr>
            <p:nvPr/>
          </p:nvSpPr>
          <p:spPr bwMode="auto">
            <a:xfrm>
              <a:off x="2453" y="3412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rgbClr val="FFCC00"/>
                  </a:solidFill>
                  <a:ea typeface="標楷體" pitchFamily="65" charset="-120"/>
                </a:rPr>
                <a:t>外部更新知識</a:t>
              </a:r>
            </a:p>
          </p:txBody>
        </p:sp>
      </p:grpSp>
      <p:sp>
        <p:nvSpPr>
          <p:cNvPr id="1779749" name="Text Box 37"/>
          <p:cNvSpPr txBox="1">
            <a:spLocks noChangeArrowheads="1"/>
          </p:cNvSpPr>
          <p:nvPr/>
        </p:nvSpPr>
        <p:spPr bwMode="auto">
          <a:xfrm>
            <a:off x="2997200" y="2708275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策略型知識</a:t>
            </a:r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79750" name="Text Box 38"/>
          <p:cNvSpPr txBox="1">
            <a:spLocks noChangeArrowheads="1"/>
          </p:cNvSpPr>
          <p:nvPr/>
        </p:nvSpPr>
        <p:spPr bwMode="auto">
          <a:xfrm>
            <a:off x="5741988" y="2754313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操作型知識</a:t>
            </a:r>
            <a:r>
              <a:rPr lang="en-US" altLang="zh-TW" sz="1400" b="1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10" name="Group 39"/>
          <p:cNvGrpSpPr>
            <a:grpSpLocks/>
          </p:cNvGrpSpPr>
          <p:nvPr/>
        </p:nvGrpSpPr>
        <p:grpSpPr bwMode="auto">
          <a:xfrm>
            <a:off x="2195513" y="1736725"/>
            <a:ext cx="5545137" cy="468313"/>
            <a:chOff x="1383" y="1094"/>
            <a:chExt cx="3493" cy="295"/>
          </a:xfrm>
        </p:grpSpPr>
        <p:sp>
          <p:nvSpPr>
            <p:cNvPr id="375830" name="Line 40"/>
            <p:cNvSpPr>
              <a:spLocks noChangeShapeType="1"/>
            </p:cNvSpPr>
            <p:nvPr/>
          </p:nvSpPr>
          <p:spPr bwMode="auto">
            <a:xfrm flipV="1">
              <a:off x="4876" y="1094"/>
              <a:ext cx="0" cy="29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31" name="Line 41"/>
            <p:cNvSpPr>
              <a:spLocks noChangeShapeType="1"/>
            </p:cNvSpPr>
            <p:nvPr/>
          </p:nvSpPr>
          <p:spPr bwMode="auto">
            <a:xfrm flipH="1">
              <a:off x="1383" y="1117"/>
              <a:ext cx="349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5832" name="Line 42"/>
            <p:cNvSpPr>
              <a:spLocks noChangeShapeType="1"/>
            </p:cNvSpPr>
            <p:nvPr/>
          </p:nvSpPr>
          <p:spPr bwMode="auto">
            <a:xfrm>
              <a:off x="1383" y="1094"/>
              <a:ext cx="0" cy="2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79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79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79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79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79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79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155" decel="100000"/>
                                        <p:tgtEl>
                                          <p:spTgt spid="17797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1155" decel="100000"/>
                                        <p:tgtEl>
                                          <p:spTgt spid="17797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1155" fill="hold"/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1155" fill="hold"/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155" decel="100000"/>
                                        <p:tgtEl>
                                          <p:spTgt spid="17797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1155" decel="100000"/>
                                        <p:tgtEl>
                                          <p:spTgt spid="17797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1155" fill="hold"/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1155" fill="hold"/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79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9719" grpId="0" animBg="1"/>
      <p:bldP spid="1779723" grpId="0" animBg="1"/>
      <p:bldP spid="1779727" grpId="0" animBg="1"/>
      <p:bldP spid="1779732" grpId="0" animBg="1"/>
      <p:bldP spid="1779740" grpId="0" animBg="1"/>
      <p:bldP spid="1779741" grpId="0" animBg="1"/>
      <p:bldP spid="1779742" grpId="0" animBg="1"/>
      <p:bldP spid="1779749" grpId="0"/>
      <p:bldP spid="17797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8D22F-C065-49F4-94EE-1A003DD152D3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38547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經營管理的程序與時機</a:t>
            </a:r>
          </a:p>
        </p:txBody>
      </p:sp>
      <p:graphicFrame>
        <p:nvGraphicFramePr>
          <p:cNvPr id="1385475" name="Group 2051"/>
          <p:cNvGraphicFramePr>
            <a:graphicFrameLocks noGrp="1"/>
          </p:cNvGraphicFramePr>
          <p:nvPr>
            <p:ph type="tbl" idx="1"/>
          </p:nvPr>
        </p:nvGraphicFramePr>
        <p:xfrm>
          <a:off x="533400" y="1524000"/>
          <a:ext cx="7924800" cy="4360164"/>
        </p:xfrm>
        <a:graphic>
          <a:graphicData uri="http://schemas.openxmlformats.org/drawingml/2006/table">
            <a:tbl>
              <a:tblPr/>
              <a:tblGrid>
                <a:gridCol w="2486025"/>
                <a:gridCol w="1865313"/>
                <a:gridCol w="1785937"/>
                <a:gridCol w="1787525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時機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</a:tbl>
          </a:graphicData>
        </a:graphic>
      </p:graphicFrame>
      <p:sp>
        <p:nvSpPr>
          <p:cNvPr id="334880" name="Text Box 2079"/>
          <p:cNvSpPr txBox="1">
            <a:spLocks noChangeArrowheads="1"/>
          </p:cNvSpPr>
          <p:nvPr/>
        </p:nvSpPr>
        <p:spPr bwMode="auto">
          <a:xfrm>
            <a:off x="15240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解題程序</a:t>
            </a:r>
          </a:p>
        </p:txBody>
      </p:sp>
      <p:sp>
        <p:nvSpPr>
          <p:cNvPr id="1385504" name="Text Box 2080"/>
          <p:cNvSpPr txBox="1">
            <a:spLocks noChangeArrowheads="1"/>
          </p:cNvSpPr>
          <p:nvPr/>
        </p:nvSpPr>
        <p:spPr bwMode="auto">
          <a:xfrm>
            <a:off x="3581400" y="2971800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4000" b="1">
                <a:solidFill>
                  <a:srgbClr val="FF6600"/>
                </a:solidFill>
                <a:latin typeface="Times New Roman" pitchFamily="18" charset="0"/>
                <a:ea typeface="標楷體" pitchFamily="65" charset="-120"/>
                <a:sym typeface="Webdings" pitchFamily="18" charset="2"/>
              </a:rPr>
              <a:t></a:t>
            </a:r>
          </a:p>
        </p:txBody>
      </p:sp>
      <p:sp>
        <p:nvSpPr>
          <p:cNvPr id="334882" name="Text Box 2081"/>
          <p:cNvSpPr txBox="1">
            <a:spLocks noChangeArrowheads="1"/>
          </p:cNvSpPr>
          <p:nvPr/>
        </p:nvSpPr>
        <p:spPr bwMode="auto">
          <a:xfrm>
            <a:off x="3260725" y="2909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4883" name="Text Box 2082"/>
          <p:cNvSpPr txBox="1">
            <a:spLocks noChangeArrowheads="1"/>
          </p:cNvSpPr>
          <p:nvPr/>
        </p:nvSpPr>
        <p:spPr bwMode="auto">
          <a:xfrm>
            <a:off x="3184525" y="5957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85507" name="Text Box 2083"/>
          <p:cNvSpPr txBox="1">
            <a:spLocks noChangeArrowheads="1"/>
          </p:cNvSpPr>
          <p:nvPr/>
        </p:nvSpPr>
        <p:spPr bwMode="auto">
          <a:xfrm>
            <a:off x="32004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問題界定</a:t>
            </a:r>
          </a:p>
        </p:txBody>
      </p:sp>
      <p:sp>
        <p:nvSpPr>
          <p:cNvPr id="1385508" name="Text Box 2084"/>
          <p:cNvSpPr txBox="1">
            <a:spLocks noChangeArrowheads="1"/>
          </p:cNvSpPr>
          <p:nvPr/>
        </p:nvSpPr>
        <p:spPr bwMode="auto">
          <a:xfrm>
            <a:off x="49530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方案擬定</a:t>
            </a:r>
          </a:p>
        </p:txBody>
      </p:sp>
      <p:sp>
        <p:nvSpPr>
          <p:cNvPr id="1385509" name="Text Box 2085"/>
          <p:cNvSpPr txBox="1">
            <a:spLocks noChangeArrowheads="1"/>
          </p:cNvSpPr>
          <p:nvPr/>
        </p:nvSpPr>
        <p:spPr bwMode="auto">
          <a:xfrm>
            <a:off x="67818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選案執行</a:t>
            </a:r>
          </a:p>
        </p:txBody>
      </p:sp>
      <p:sp>
        <p:nvSpPr>
          <p:cNvPr id="1385510" name="Text Box 2086"/>
          <p:cNvSpPr txBox="1">
            <a:spLocks noChangeArrowheads="1"/>
          </p:cNvSpPr>
          <p:nvPr/>
        </p:nvSpPr>
        <p:spPr bwMode="auto">
          <a:xfrm>
            <a:off x="838200" y="28194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事前</a:t>
            </a:r>
          </a:p>
          <a:p>
            <a:pPr algn="ctr">
              <a:spcBef>
                <a:spcPct val="20000"/>
              </a:spcBef>
            </a:pP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問題將發生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1385511" name="Text Box 2087"/>
          <p:cNvSpPr txBox="1">
            <a:spLocks noChangeArrowheads="1"/>
          </p:cNvSpPr>
          <p:nvPr/>
        </p:nvSpPr>
        <p:spPr bwMode="auto">
          <a:xfrm>
            <a:off x="838200" y="38862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事中</a:t>
            </a:r>
          </a:p>
          <a:p>
            <a:pPr algn="ctr">
              <a:spcBef>
                <a:spcPct val="20000"/>
              </a:spcBef>
            </a:pP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問題發生中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85512" name="Text Box 2088"/>
          <p:cNvSpPr txBox="1">
            <a:spLocks noChangeArrowheads="1"/>
          </p:cNvSpPr>
          <p:nvPr/>
        </p:nvSpPr>
        <p:spPr bwMode="auto">
          <a:xfrm>
            <a:off x="838200" y="48768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事後</a:t>
            </a:r>
          </a:p>
          <a:p>
            <a:pPr algn="ctr">
              <a:spcBef>
                <a:spcPct val="20000"/>
              </a:spcBef>
            </a:pP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問題發生後</a:t>
            </a:r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38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38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38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8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8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85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85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5504" grpId="0" autoUpdateAnimBg="0"/>
      <p:bldP spid="1385507" grpId="0" autoUpdateAnimBg="0"/>
      <p:bldP spid="1385508" grpId="0" autoUpdateAnimBg="0"/>
      <p:bldP spid="1385509" grpId="0" autoUpdateAnimBg="0"/>
      <p:bldP spid="1385510" grpId="0" autoUpdateAnimBg="0"/>
      <p:bldP spid="1385511" grpId="0" autoUpdateAnimBg="0"/>
      <p:bldP spid="138551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68DAEA-8454-412B-9666-08CDE50F1159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084432" name="AutoShape 16"/>
          <p:cNvSpPr>
            <a:spLocks noChangeArrowheads="1"/>
          </p:cNvSpPr>
          <p:nvPr/>
        </p:nvSpPr>
        <p:spPr bwMode="auto">
          <a:xfrm>
            <a:off x="6172200" y="1447800"/>
            <a:ext cx="533400" cy="4114800"/>
          </a:xfrm>
          <a:prstGeom prst="upArrow">
            <a:avLst>
              <a:gd name="adj1" fmla="val 53472"/>
              <a:gd name="adj2" fmla="val 11078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4433" name="AutoShape 17"/>
          <p:cNvSpPr>
            <a:spLocks noChangeArrowheads="1"/>
          </p:cNvSpPr>
          <p:nvPr/>
        </p:nvSpPr>
        <p:spPr bwMode="auto">
          <a:xfrm>
            <a:off x="2209800" y="1447800"/>
            <a:ext cx="609600" cy="4267200"/>
          </a:xfrm>
          <a:prstGeom prst="downArrow">
            <a:avLst>
              <a:gd name="adj1" fmla="val 58333"/>
              <a:gd name="adj2" fmla="val 92458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4434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策略管理的目的層次</a:t>
            </a:r>
          </a:p>
        </p:txBody>
      </p:sp>
      <p:sp>
        <p:nvSpPr>
          <p:cNvPr id="1084435" name="Text Box 19"/>
          <p:cNvSpPr txBox="1">
            <a:spLocks noChangeArrowheads="1"/>
          </p:cNvSpPr>
          <p:nvPr/>
        </p:nvSpPr>
        <p:spPr bwMode="auto">
          <a:xfrm>
            <a:off x="609600" y="2209800"/>
            <a:ext cx="8007350" cy="5191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事前：高瞻遠矚，掌握天時地利人和的內外先機。</a:t>
            </a:r>
          </a:p>
        </p:txBody>
      </p:sp>
      <p:sp>
        <p:nvSpPr>
          <p:cNvPr id="1084436" name="Text Box 20"/>
          <p:cNvSpPr txBox="1">
            <a:spLocks noChangeArrowheads="1"/>
          </p:cNvSpPr>
          <p:nvPr/>
        </p:nvSpPr>
        <p:spPr bwMode="auto">
          <a:xfrm>
            <a:off x="609600" y="3352800"/>
            <a:ext cx="8007350" cy="519113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事中：同心協力，掌握問題的來龍去脈適時解決。</a:t>
            </a:r>
          </a:p>
        </p:txBody>
      </p:sp>
      <p:sp>
        <p:nvSpPr>
          <p:cNvPr id="1084437" name="Text Box 21"/>
          <p:cNvSpPr txBox="1">
            <a:spLocks noChangeArrowheads="1"/>
          </p:cNvSpPr>
          <p:nvPr/>
        </p:nvSpPr>
        <p:spPr bwMode="auto">
          <a:xfrm>
            <a:off x="609600" y="4495800"/>
            <a:ext cx="8007350" cy="5191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事後：爭過諉功，虛心檢討問題癥結不再二過。    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85800" y="609600"/>
            <a:ext cx="1327150" cy="838200"/>
            <a:chOff x="432" y="384"/>
            <a:chExt cx="836" cy="528"/>
          </a:xfrm>
        </p:grpSpPr>
        <p:sp>
          <p:nvSpPr>
            <p:cNvPr id="335886" name="AutoShape 23"/>
            <p:cNvSpPr>
              <a:spLocks noChangeArrowheads="1"/>
            </p:cNvSpPr>
            <p:nvPr/>
          </p:nvSpPr>
          <p:spPr bwMode="auto">
            <a:xfrm>
              <a:off x="432" y="384"/>
              <a:ext cx="816" cy="528"/>
            </a:xfrm>
            <a:prstGeom prst="cloudCallout">
              <a:avLst>
                <a:gd name="adj1" fmla="val 65074"/>
                <a:gd name="adj2" fmla="val 79167"/>
              </a:avLst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5887" name="Text Box 24"/>
            <p:cNvSpPr txBox="1">
              <a:spLocks noChangeArrowheads="1"/>
            </p:cNvSpPr>
            <p:nvPr/>
          </p:nvSpPr>
          <p:spPr bwMode="auto">
            <a:xfrm>
              <a:off x="432" y="528"/>
              <a:ext cx="8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執行實踐力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086600" y="5334000"/>
            <a:ext cx="1403350" cy="914400"/>
            <a:chOff x="4464" y="3360"/>
            <a:chExt cx="884" cy="576"/>
          </a:xfrm>
        </p:grpSpPr>
        <p:sp>
          <p:nvSpPr>
            <p:cNvPr id="335884" name="AutoShape 26"/>
            <p:cNvSpPr>
              <a:spLocks noChangeArrowheads="1"/>
            </p:cNvSpPr>
            <p:nvPr/>
          </p:nvSpPr>
          <p:spPr bwMode="auto">
            <a:xfrm>
              <a:off x="4464" y="3360"/>
              <a:ext cx="864" cy="576"/>
            </a:xfrm>
            <a:prstGeom prst="cloudCallout">
              <a:avLst>
                <a:gd name="adj1" fmla="val -82292"/>
                <a:gd name="adj2" fmla="val -37500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TW" altLang="zh-TW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5885" name="Text Box 27"/>
            <p:cNvSpPr txBox="1">
              <a:spLocks noChangeArrowheads="1"/>
            </p:cNvSpPr>
            <p:nvPr/>
          </p:nvSpPr>
          <p:spPr bwMode="auto">
            <a:xfrm>
              <a:off x="4512" y="3504"/>
              <a:ext cx="8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學習成長力</a:t>
              </a:r>
            </a:p>
          </p:txBody>
        </p:sp>
      </p:grpSp>
      <p:pic>
        <p:nvPicPr>
          <p:cNvPr id="335883" name="Picture 28" descr="j028414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24750" y="765175"/>
            <a:ext cx="847725" cy="1066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4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4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4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4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4432" grpId="0" animBg="1"/>
      <p:bldP spid="1084433" grpId="0" animBg="1"/>
      <p:bldP spid="1084435" grpId="0" animBg="1" autoUpdateAnimBg="0"/>
      <p:bldP spid="1084436" grpId="0" animBg="1" autoUpdateAnimBg="0"/>
      <p:bldP spid="108443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C1581-DB98-47DD-864C-985621CB114E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36899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經營管理的知識</a:t>
            </a:r>
          </a:p>
        </p:txBody>
      </p:sp>
      <p:graphicFrame>
        <p:nvGraphicFramePr>
          <p:cNvPr id="1387523" name="Group 3"/>
          <p:cNvGraphicFramePr>
            <a:graphicFrameLocks noGrp="1"/>
          </p:cNvGraphicFramePr>
          <p:nvPr/>
        </p:nvGraphicFramePr>
        <p:xfrm>
          <a:off x="533400" y="1524000"/>
          <a:ext cx="7924800" cy="4360164"/>
        </p:xfrm>
        <a:graphic>
          <a:graphicData uri="http://schemas.openxmlformats.org/drawingml/2006/table">
            <a:tbl>
              <a:tblPr/>
              <a:tblGrid>
                <a:gridCol w="2486025"/>
                <a:gridCol w="1865313"/>
                <a:gridCol w="1785937"/>
                <a:gridCol w="1787525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時機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</a:tbl>
          </a:graphicData>
        </a:graphic>
      </p:graphicFrame>
      <p:sp>
        <p:nvSpPr>
          <p:cNvPr id="336928" name="Text Box 31"/>
          <p:cNvSpPr txBox="1">
            <a:spLocks noChangeArrowheads="1"/>
          </p:cNvSpPr>
          <p:nvPr/>
        </p:nvSpPr>
        <p:spPr bwMode="auto">
          <a:xfrm>
            <a:off x="15240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解題程序</a:t>
            </a:r>
          </a:p>
        </p:txBody>
      </p:sp>
      <p:sp>
        <p:nvSpPr>
          <p:cNvPr id="336929" name="Text Box 33"/>
          <p:cNvSpPr txBox="1">
            <a:spLocks noChangeArrowheads="1"/>
          </p:cNvSpPr>
          <p:nvPr/>
        </p:nvSpPr>
        <p:spPr bwMode="auto">
          <a:xfrm>
            <a:off x="3260725" y="2909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930" name="Text Box 34"/>
          <p:cNvSpPr txBox="1">
            <a:spLocks noChangeArrowheads="1"/>
          </p:cNvSpPr>
          <p:nvPr/>
        </p:nvSpPr>
        <p:spPr bwMode="auto">
          <a:xfrm>
            <a:off x="3184525" y="5957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931" name="Text Box 35"/>
          <p:cNvSpPr txBox="1">
            <a:spLocks noChangeArrowheads="1"/>
          </p:cNvSpPr>
          <p:nvPr/>
        </p:nvSpPr>
        <p:spPr bwMode="auto">
          <a:xfrm>
            <a:off x="32004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問題界定</a:t>
            </a:r>
          </a:p>
        </p:txBody>
      </p:sp>
      <p:sp>
        <p:nvSpPr>
          <p:cNvPr id="336932" name="Text Box 36"/>
          <p:cNvSpPr txBox="1">
            <a:spLocks noChangeArrowheads="1"/>
          </p:cNvSpPr>
          <p:nvPr/>
        </p:nvSpPr>
        <p:spPr bwMode="auto">
          <a:xfrm>
            <a:off x="49530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方案擬定</a:t>
            </a:r>
          </a:p>
        </p:txBody>
      </p:sp>
      <p:sp>
        <p:nvSpPr>
          <p:cNvPr id="336933" name="Text Box 37"/>
          <p:cNvSpPr txBox="1">
            <a:spLocks noChangeArrowheads="1"/>
          </p:cNvSpPr>
          <p:nvPr/>
        </p:nvSpPr>
        <p:spPr bwMode="auto">
          <a:xfrm>
            <a:off x="67818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選案執行</a:t>
            </a:r>
          </a:p>
        </p:txBody>
      </p:sp>
      <p:sp>
        <p:nvSpPr>
          <p:cNvPr id="336934" name="Text Box 38"/>
          <p:cNvSpPr txBox="1">
            <a:spLocks noChangeArrowheads="1"/>
          </p:cNvSpPr>
          <p:nvPr/>
        </p:nvSpPr>
        <p:spPr bwMode="auto">
          <a:xfrm>
            <a:off x="838200" y="28194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事前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問題將發生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336935" name="Text Box 39"/>
          <p:cNvSpPr txBox="1">
            <a:spLocks noChangeArrowheads="1"/>
          </p:cNvSpPr>
          <p:nvPr/>
        </p:nvSpPr>
        <p:spPr bwMode="auto">
          <a:xfrm>
            <a:off x="838200" y="38862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事中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問題發生中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936" name="Text Box 40"/>
          <p:cNvSpPr txBox="1">
            <a:spLocks noChangeArrowheads="1"/>
          </p:cNvSpPr>
          <p:nvPr/>
        </p:nvSpPr>
        <p:spPr bwMode="auto">
          <a:xfrm>
            <a:off x="838200" y="48768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事後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問題發生後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87561" name="AutoShape 41"/>
          <p:cNvSpPr>
            <a:spLocks noChangeArrowheads="1"/>
          </p:cNvSpPr>
          <p:nvPr/>
        </p:nvSpPr>
        <p:spPr bwMode="auto">
          <a:xfrm>
            <a:off x="4953000" y="3108324"/>
            <a:ext cx="4011488" cy="2408907"/>
          </a:xfrm>
          <a:prstGeom prst="wedgeEllipseCallout">
            <a:avLst>
              <a:gd name="adj1" fmla="val -79453"/>
              <a:gd name="adj2" fmla="val -38691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我們有足夠有效的</a:t>
            </a:r>
            <a:r>
              <a:rPr lang="zh-TW" altLang="en-US" sz="28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「知識」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來</a:t>
            </a:r>
            <a:r>
              <a:rPr lang="zh-TW" altLang="en-US" sz="28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掌握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事前</a:t>
            </a:r>
            <a:r>
              <a:rPr lang="zh-TW" altLang="en-US" sz="28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、事中、事後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的問題</a:t>
            </a:r>
            <a:r>
              <a:rPr lang="zh-TW" altLang="en-US" sz="28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？</a:t>
            </a:r>
          </a:p>
          <a:p>
            <a:endParaRPr lang="en-US" altLang="zh-TW" sz="2800" b="1" dirty="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7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7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756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0A3451-32FA-40BC-834E-4FDD0C28E3E6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37923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經營管理的知識為何？何在？</a:t>
            </a:r>
          </a:p>
        </p:txBody>
      </p:sp>
      <p:graphicFrame>
        <p:nvGraphicFramePr>
          <p:cNvPr id="1393705" name="Group 41"/>
          <p:cNvGraphicFramePr>
            <a:graphicFrameLocks noGrp="1"/>
          </p:cNvGraphicFramePr>
          <p:nvPr/>
        </p:nvGraphicFramePr>
        <p:xfrm>
          <a:off x="533400" y="1524000"/>
          <a:ext cx="7924800" cy="4360164"/>
        </p:xfrm>
        <a:graphic>
          <a:graphicData uri="http://schemas.openxmlformats.org/drawingml/2006/table">
            <a:tbl>
              <a:tblPr/>
              <a:tblGrid>
                <a:gridCol w="2486025"/>
                <a:gridCol w="1865313"/>
                <a:gridCol w="1785937"/>
                <a:gridCol w="1787525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時機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7952" name="Text Box 31"/>
          <p:cNvSpPr txBox="1">
            <a:spLocks noChangeArrowheads="1"/>
          </p:cNvSpPr>
          <p:nvPr/>
        </p:nvSpPr>
        <p:spPr bwMode="auto">
          <a:xfrm>
            <a:off x="15240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解題程序</a:t>
            </a:r>
          </a:p>
        </p:txBody>
      </p:sp>
      <p:sp>
        <p:nvSpPr>
          <p:cNvPr id="337953" name="Text Box 32"/>
          <p:cNvSpPr txBox="1">
            <a:spLocks noChangeArrowheads="1"/>
          </p:cNvSpPr>
          <p:nvPr/>
        </p:nvSpPr>
        <p:spPr bwMode="auto">
          <a:xfrm>
            <a:off x="3260725" y="2909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7954" name="Text Box 33"/>
          <p:cNvSpPr txBox="1">
            <a:spLocks noChangeArrowheads="1"/>
          </p:cNvSpPr>
          <p:nvPr/>
        </p:nvSpPr>
        <p:spPr bwMode="auto">
          <a:xfrm>
            <a:off x="3184525" y="59578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TW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7955" name="Text Box 34"/>
          <p:cNvSpPr txBox="1">
            <a:spLocks noChangeArrowheads="1"/>
          </p:cNvSpPr>
          <p:nvPr/>
        </p:nvSpPr>
        <p:spPr bwMode="auto">
          <a:xfrm>
            <a:off x="32004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問題界定</a:t>
            </a:r>
          </a:p>
        </p:txBody>
      </p:sp>
      <p:sp>
        <p:nvSpPr>
          <p:cNvPr id="337956" name="Text Box 35"/>
          <p:cNvSpPr txBox="1">
            <a:spLocks noChangeArrowheads="1"/>
          </p:cNvSpPr>
          <p:nvPr/>
        </p:nvSpPr>
        <p:spPr bwMode="auto">
          <a:xfrm>
            <a:off x="49530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方案擬定</a:t>
            </a:r>
          </a:p>
        </p:txBody>
      </p:sp>
      <p:sp>
        <p:nvSpPr>
          <p:cNvPr id="337957" name="Text Box 36"/>
          <p:cNvSpPr txBox="1">
            <a:spLocks noChangeArrowheads="1"/>
          </p:cNvSpPr>
          <p:nvPr/>
        </p:nvSpPr>
        <p:spPr bwMode="auto">
          <a:xfrm>
            <a:off x="6781800" y="1905000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選案執行</a:t>
            </a:r>
          </a:p>
        </p:txBody>
      </p:sp>
      <p:sp>
        <p:nvSpPr>
          <p:cNvPr id="337958" name="Text Box 37"/>
          <p:cNvSpPr txBox="1">
            <a:spLocks noChangeArrowheads="1"/>
          </p:cNvSpPr>
          <p:nvPr/>
        </p:nvSpPr>
        <p:spPr bwMode="auto">
          <a:xfrm>
            <a:off x="838200" y="28194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事前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問題將發生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337959" name="Text Box 38"/>
          <p:cNvSpPr txBox="1">
            <a:spLocks noChangeArrowheads="1"/>
          </p:cNvSpPr>
          <p:nvPr/>
        </p:nvSpPr>
        <p:spPr bwMode="auto">
          <a:xfrm>
            <a:off x="838200" y="38862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事中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問題發生中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7960" name="Text Box 39"/>
          <p:cNvSpPr txBox="1">
            <a:spLocks noChangeArrowheads="1"/>
          </p:cNvSpPr>
          <p:nvPr/>
        </p:nvSpPr>
        <p:spPr bwMode="auto">
          <a:xfrm>
            <a:off x="838200" y="4876800"/>
            <a:ext cx="1911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事後</a:t>
            </a:r>
          </a:p>
          <a:p>
            <a:pPr algn="ctr"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問題發生後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2916238" y="2997200"/>
            <a:ext cx="4176712" cy="1728788"/>
            <a:chOff x="1610" y="2024"/>
            <a:chExt cx="2449" cy="816"/>
          </a:xfrm>
        </p:grpSpPr>
        <p:sp>
          <p:nvSpPr>
            <p:cNvPr id="337965" name="Oval 42"/>
            <p:cNvSpPr>
              <a:spLocks noChangeArrowheads="1"/>
            </p:cNvSpPr>
            <p:nvPr/>
          </p:nvSpPr>
          <p:spPr bwMode="auto">
            <a:xfrm rot="-2400000">
              <a:off x="1610" y="2160"/>
              <a:ext cx="2449" cy="680"/>
            </a:xfrm>
            <a:prstGeom prst="ellipse">
              <a:avLst/>
            </a:prstGeom>
            <a:solidFill>
              <a:srgbClr val="D6009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非正式組織活動：實務社群</a:t>
              </a:r>
            </a:p>
          </p:txBody>
        </p:sp>
        <p:sp>
          <p:nvSpPr>
            <p:cNvPr id="337966" name="Line 44"/>
            <p:cNvSpPr>
              <a:spLocks noChangeShapeType="1"/>
            </p:cNvSpPr>
            <p:nvPr/>
          </p:nvSpPr>
          <p:spPr bwMode="auto">
            <a:xfrm flipH="1" flipV="1">
              <a:off x="2200" y="2024"/>
              <a:ext cx="317" cy="317"/>
            </a:xfrm>
            <a:prstGeom prst="line">
              <a:avLst/>
            </a:prstGeom>
            <a:noFill/>
            <a:ln w="76200">
              <a:solidFill>
                <a:srgbClr val="D6009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3995738" y="3573463"/>
            <a:ext cx="4103687" cy="2089150"/>
            <a:chOff x="2880" y="2478"/>
            <a:chExt cx="2449" cy="997"/>
          </a:xfrm>
        </p:grpSpPr>
        <p:sp>
          <p:nvSpPr>
            <p:cNvPr id="337963" name="Oval 45"/>
            <p:cNvSpPr>
              <a:spLocks noChangeArrowheads="1"/>
            </p:cNvSpPr>
            <p:nvPr/>
          </p:nvSpPr>
          <p:spPr bwMode="auto">
            <a:xfrm rot="-2400000">
              <a:off x="2880" y="2478"/>
              <a:ext cx="2449" cy="6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正式組織活動：工作單位</a:t>
              </a:r>
            </a:p>
          </p:txBody>
        </p:sp>
        <p:sp>
          <p:nvSpPr>
            <p:cNvPr id="337964" name="Line 46"/>
            <p:cNvSpPr>
              <a:spLocks noChangeShapeType="1"/>
            </p:cNvSpPr>
            <p:nvPr/>
          </p:nvSpPr>
          <p:spPr bwMode="auto">
            <a:xfrm>
              <a:off x="4377" y="3022"/>
              <a:ext cx="453" cy="453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6746E-7 L -0.08646 -0.12595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90871E-6 L 0.13385 0.14675 " pathEditMode="relative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7134D-164E-4E7B-843B-B68EBEF4A80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7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「策略管理」如何應用策略知識管理？</a:t>
            </a:r>
          </a:p>
        </p:txBody>
      </p:sp>
      <p:sp>
        <p:nvSpPr>
          <p:cNvPr id="338948" name="Rectangle 3"/>
          <p:cNvSpPr>
            <a:spLocks noChangeArrowheads="1"/>
          </p:cNvSpPr>
          <p:nvPr/>
        </p:nvSpPr>
        <p:spPr bwMode="auto">
          <a:xfrm>
            <a:off x="0" y="908050"/>
            <a:ext cx="9144000" cy="5473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49" name="Text Box 4"/>
          <p:cNvSpPr txBox="1">
            <a:spLocks noChangeArrowheads="1"/>
          </p:cNvSpPr>
          <p:nvPr/>
        </p:nvSpPr>
        <p:spPr bwMode="auto">
          <a:xfrm>
            <a:off x="1295400" y="1143000"/>
            <a:ext cx="412750" cy="1190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問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界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38950" name="Text Box 5"/>
          <p:cNvSpPr txBox="1">
            <a:spLocks noChangeArrowheads="1"/>
          </p:cNvSpPr>
          <p:nvPr/>
        </p:nvSpPr>
        <p:spPr bwMode="auto">
          <a:xfrm>
            <a:off x="1295400" y="2438400"/>
            <a:ext cx="412750" cy="1190625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擬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338951" name="Text Box 6"/>
          <p:cNvSpPr txBox="1">
            <a:spLocks noChangeArrowheads="1"/>
          </p:cNvSpPr>
          <p:nvPr/>
        </p:nvSpPr>
        <p:spPr bwMode="auto">
          <a:xfrm>
            <a:off x="1295400" y="3733800"/>
            <a:ext cx="412750" cy="2289175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方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案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endParaRPr lang="zh-TW" altLang="en-US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8952" name="Text Box 7"/>
          <p:cNvSpPr txBox="1">
            <a:spLocks noChangeArrowheads="1"/>
          </p:cNvSpPr>
          <p:nvPr/>
        </p:nvSpPr>
        <p:spPr bwMode="auto">
          <a:xfrm>
            <a:off x="685800" y="990600"/>
            <a:ext cx="536575" cy="2225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一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(A)</a:t>
            </a:r>
          </a:p>
        </p:txBody>
      </p:sp>
      <p:sp>
        <p:nvSpPr>
          <p:cNvPr id="338953" name="Text Box 8"/>
          <p:cNvSpPr txBox="1">
            <a:spLocks noChangeArrowheads="1"/>
          </p:cNvSpPr>
          <p:nvPr/>
        </p:nvSpPr>
        <p:spPr bwMode="auto">
          <a:xfrm>
            <a:off x="685800" y="3276600"/>
            <a:ext cx="522288" cy="2835275"/>
          </a:xfrm>
          <a:prstGeom prst="rect">
            <a:avLst/>
          </a:prstGeom>
          <a:solidFill>
            <a:srgbClr val="9900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sz="2000" b="1">
              <a:solidFill>
                <a:srgbClr val="FF99FF"/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第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二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階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段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思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考</a:t>
            </a:r>
          </a:p>
          <a:p>
            <a:r>
              <a:rPr lang="en-US" altLang="zh-TW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(B)</a:t>
            </a:r>
          </a:p>
          <a:p>
            <a:endParaRPr lang="en-US" altLang="zh-TW" sz="2000" b="1">
              <a:solidFill>
                <a:srgbClr val="FF99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77961" name="Text Box 9"/>
          <p:cNvSpPr txBox="1">
            <a:spLocks noChangeArrowheads="1"/>
          </p:cNvSpPr>
          <p:nvPr/>
        </p:nvSpPr>
        <p:spPr bwMode="auto">
          <a:xfrm>
            <a:off x="4038600" y="990600"/>
            <a:ext cx="1784350" cy="36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組織使命與目標</a:t>
            </a:r>
          </a:p>
        </p:txBody>
      </p:sp>
      <p:sp>
        <p:nvSpPr>
          <p:cNvPr id="1277962" name="Text Box 10"/>
          <p:cNvSpPr txBox="1">
            <a:spLocks noChangeArrowheads="1"/>
          </p:cNvSpPr>
          <p:nvPr/>
        </p:nvSpPr>
        <p:spPr bwMode="auto">
          <a:xfrm>
            <a:off x="1981200" y="990600"/>
            <a:ext cx="1555750" cy="3667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內在環境分析</a:t>
            </a:r>
          </a:p>
        </p:txBody>
      </p:sp>
      <p:sp>
        <p:nvSpPr>
          <p:cNvPr id="1277963" name="Text Box 11"/>
          <p:cNvSpPr txBox="1">
            <a:spLocks noChangeArrowheads="1"/>
          </p:cNvSpPr>
          <p:nvPr/>
        </p:nvSpPr>
        <p:spPr bwMode="auto">
          <a:xfrm>
            <a:off x="6629400" y="990600"/>
            <a:ext cx="1555750" cy="3667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外在環境分析</a:t>
            </a:r>
          </a:p>
        </p:txBody>
      </p:sp>
      <p:sp>
        <p:nvSpPr>
          <p:cNvPr id="1277964" name="Text Box 12"/>
          <p:cNvSpPr txBox="1">
            <a:spLocks noChangeArrowheads="1"/>
          </p:cNvSpPr>
          <p:nvPr/>
        </p:nvSpPr>
        <p:spPr bwMode="auto">
          <a:xfrm>
            <a:off x="2057400" y="1371600"/>
            <a:ext cx="1327150" cy="366713"/>
          </a:xfrm>
          <a:prstGeom prst="rect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優勢與弱勢</a:t>
            </a:r>
          </a:p>
        </p:txBody>
      </p:sp>
      <p:sp>
        <p:nvSpPr>
          <p:cNvPr id="1277965" name="Text Box 13"/>
          <p:cNvSpPr txBox="1">
            <a:spLocks noChangeArrowheads="1"/>
          </p:cNvSpPr>
          <p:nvPr/>
        </p:nvSpPr>
        <p:spPr bwMode="auto">
          <a:xfrm>
            <a:off x="6705600" y="1371600"/>
            <a:ext cx="1327150" cy="366713"/>
          </a:xfrm>
          <a:prstGeom prst="rect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機會與威脅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743200" y="1371600"/>
            <a:ext cx="4625975" cy="1662113"/>
            <a:chOff x="1728" y="864"/>
            <a:chExt cx="2914" cy="1047"/>
          </a:xfrm>
        </p:grpSpPr>
        <p:sp>
          <p:nvSpPr>
            <p:cNvPr id="338979" name="Text Box 15"/>
            <p:cNvSpPr txBox="1">
              <a:spLocks noChangeArrowheads="1"/>
            </p:cNvSpPr>
            <p:nvPr/>
          </p:nvSpPr>
          <p:spPr bwMode="auto">
            <a:xfrm>
              <a:off x="2448" y="1680"/>
              <a:ext cx="1412" cy="231"/>
            </a:xfrm>
            <a:prstGeom prst="rect">
              <a:avLst/>
            </a:prstGeom>
            <a:solidFill>
              <a:srgbClr val="9966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合適策略擬定與選擇</a:t>
              </a:r>
            </a:p>
          </p:txBody>
        </p:sp>
        <p:sp>
          <p:nvSpPr>
            <p:cNvPr id="338980" name="Line 16"/>
            <p:cNvSpPr>
              <a:spLocks noChangeShapeType="1"/>
            </p:cNvSpPr>
            <p:nvPr/>
          </p:nvSpPr>
          <p:spPr bwMode="auto">
            <a:xfrm>
              <a:off x="3072" y="864"/>
              <a:ext cx="0" cy="816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cxnSp>
          <p:nvCxnSpPr>
            <p:cNvPr id="338981" name="AutoShape 17"/>
            <p:cNvCxnSpPr>
              <a:cxnSpLocks noChangeShapeType="1"/>
            </p:cNvCxnSpPr>
            <p:nvPr/>
          </p:nvCxnSpPr>
          <p:spPr bwMode="auto">
            <a:xfrm rot="16200000" flipH="1">
              <a:off x="1744" y="1088"/>
              <a:ext cx="701" cy="734"/>
            </a:xfrm>
            <a:prstGeom prst="bentConnector2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38982" name="AutoShape 18"/>
            <p:cNvCxnSpPr>
              <a:cxnSpLocks noChangeShapeType="1"/>
              <a:stCxn id="1277965" idx="2"/>
              <a:endCxn id="338979" idx="3"/>
            </p:cNvCxnSpPr>
            <p:nvPr/>
          </p:nvCxnSpPr>
          <p:spPr bwMode="auto">
            <a:xfrm rot="5400000">
              <a:off x="3900" y="1055"/>
              <a:ext cx="701" cy="782"/>
            </a:xfrm>
            <a:prstGeom prst="bentConnector2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57600" y="3048000"/>
            <a:ext cx="2470150" cy="2608263"/>
            <a:chOff x="2304" y="1920"/>
            <a:chExt cx="1556" cy="1643"/>
          </a:xfrm>
        </p:grpSpPr>
        <p:sp>
          <p:nvSpPr>
            <p:cNvPr id="338969" name="Text Box 20"/>
            <p:cNvSpPr txBox="1">
              <a:spLocks noChangeArrowheads="1"/>
            </p:cNvSpPr>
            <p:nvPr/>
          </p:nvSpPr>
          <p:spPr bwMode="auto">
            <a:xfrm>
              <a:off x="3600" y="2640"/>
              <a:ext cx="260" cy="92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功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能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性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政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策</a:t>
              </a:r>
            </a:p>
          </p:txBody>
        </p:sp>
        <p:sp>
          <p:nvSpPr>
            <p:cNvPr id="338970" name="Text Box 21"/>
            <p:cNvSpPr txBox="1">
              <a:spLocks noChangeArrowheads="1"/>
            </p:cNvSpPr>
            <p:nvPr/>
          </p:nvSpPr>
          <p:spPr bwMode="auto">
            <a:xfrm>
              <a:off x="3168" y="2640"/>
              <a:ext cx="260" cy="92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營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運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系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統</a:t>
              </a:r>
            </a:p>
            <a:p>
              <a:pPr algn="ctr"/>
              <a:endParaRPr lang="en-US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8971" name="Text Box 22"/>
            <p:cNvSpPr txBox="1">
              <a:spLocks noChangeArrowheads="1"/>
            </p:cNvSpPr>
            <p:nvPr/>
          </p:nvSpPr>
          <p:spPr bwMode="auto">
            <a:xfrm>
              <a:off x="2736" y="2640"/>
              <a:ext cx="260" cy="92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組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織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結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構</a:t>
              </a:r>
            </a:p>
            <a:p>
              <a:pPr algn="ctr"/>
              <a:endParaRPr lang="en-US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8972" name="Text Box 23"/>
            <p:cNvSpPr txBox="1">
              <a:spLocks noChangeArrowheads="1"/>
            </p:cNvSpPr>
            <p:nvPr/>
          </p:nvSpPr>
          <p:spPr bwMode="auto">
            <a:xfrm>
              <a:off x="2304" y="2640"/>
              <a:ext cx="260" cy="923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組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織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文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化</a:t>
              </a:r>
            </a:p>
            <a:p>
              <a:pPr algn="ctr"/>
              <a:endParaRPr lang="en-US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38973" name="Line 24"/>
            <p:cNvSpPr>
              <a:spLocks noChangeShapeType="1"/>
            </p:cNvSpPr>
            <p:nvPr/>
          </p:nvSpPr>
          <p:spPr bwMode="auto">
            <a:xfrm>
              <a:off x="2400" y="2400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4" name="Line 25"/>
            <p:cNvSpPr>
              <a:spLocks noChangeShapeType="1"/>
            </p:cNvSpPr>
            <p:nvPr/>
          </p:nvSpPr>
          <p:spPr bwMode="auto">
            <a:xfrm>
              <a:off x="2400" y="2400"/>
              <a:ext cx="1344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5" name="Line 26"/>
            <p:cNvSpPr>
              <a:spLocks noChangeShapeType="1"/>
            </p:cNvSpPr>
            <p:nvPr/>
          </p:nvSpPr>
          <p:spPr bwMode="auto">
            <a:xfrm>
              <a:off x="3744" y="2400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6" name="Line 27"/>
            <p:cNvSpPr>
              <a:spLocks noChangeShapeType="1"/>
            </p:cNvSpPr>
            <p:nvPr/>
          </p:nvSpPr>
          <p:spPr bwMode="auto">
            <a:xfrm>
              <a:off x="2832" y="2400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7" name="Line 28"/>
            <p:cNvSpPr>
              <a:spLocks noChangeShapeType="1"/>
            </p:cNvSpPr>
            <p:nvPr/>
          </p:nvSpPr>
          <p:spPr bwMode="auto">
            <a:xfrm>
              <a:off x="3312" y="2400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8" name="Line 29"/>
            <p:cNvSpPr>
              <a:spLocks noChangeShapeType="1"/>
            </p:cNvSpPr>
            <p:nvPr/>
          </p:nvSpPr>
          <p:spPr bwMode="auto">
            <a:xfrm>
              <a:off x="3072" y="1920"/>
              <a:ext cx="0" cy="48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863975" y="5638800"/>
            <a:ext cx="2057400" cy="747713"/>
            <a:chOff x="2434" y="3552"/>
            <a:chExt cx="1296" cy="471"/>
          </a:xfrm>
        </p:grpSpPr>
        <p:sp>
          <p:nvSpPr>
            <p:cNvPr id="338964" name="Text Box 31"/>
            <p:cNvSpPr txBox="1">
              <a:spLocks noChangeArrowheads="1"/>
            </p:cNvSpPr>
            <p:nvPr/>
          </p:nvSpPr>
          <p:spPr bwMode="auto">
            <a:xfrm>
              <a:off x="2736" y="3792"/>
              <a:ext cx="692" cy="231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執行方案</a:t>
              </a:r>
            </a:p>
          </p:txBody>
        </p:sp>
        <p:cxnSp>
          <p:nvCxnSpPr>
            <p:cNvPr id="338965" name="AutoShape 32"/>
            <p:cNvCxnSpPr>
              <a:cxnSpLocks noChangeShapeType="1"/>
              <a:stCxn id="338972" idx="2"/>
              <a:endCxn id="338964" idx="1"/>
            </p:cNvCxnSpPr>
            <p:nvPr/>
          </p:nvCxnSpPr>
          <p:spPr bwMode="auto">
            <a:xfrm rot="16200000" flipH="1">
              <a:off x="2412" y="3585"/>
              <a:ext cx="345" cy="302"/>
            </a:xfrm>
            <a:prstGeom prst="bentConnector2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38966" name="AutoShape 33"/>
            <p:cNvCxnSpPr>
              <a:cxnSpLocks noChangeShapeType="1"/>
              <a:stCxn id="338969" idx="2"/>
              <a:endCxn id="338964" idx="3"/>
            </p:cNvCxnSpPr>
            <p:nvPr/>
          </p:nvCxnSpPr>
          <p:spPr bwMode="auto">
            <a:xfrm rot="5400000">
              <a:off x="3406" y="3585"/>
              <a:ext cx="345" cy="302"/>
            </a:xfrm>
            <a:prstGeom prst="bentConnector2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 type="triangle" w="med" len="med"/>
            </a:ln>
          </p:spPr>
        </p:cxnSp>
        <p:sp>
          <p:nvSpPr>
            <p:cNvPr id="338967" name="Line 34"/>
            <p:cNvSpPr>
              <a:spLocks noChangeShapeType="1"/>
            </p:cNvSpPr>
            <p:nvPr/>
          </p:nvSpPr>
          <p:spPr bwMode="auto">
            <a:xfrm>
              <a:off x="2880" y="3552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68" name="Line 35"/>
            <p:cNvSpPr>
              <a:spLocks noChangeShapeType="1"/>
            </p:cNvSpPr>
            <p:nvPr/>
          </p:nvSpPr>
          <p:spPr bwMode="auto">
            <a:xfrm>
              <a:off x="3312" y="3552"/>
              <a:ext cx="0" cy="24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277988" name="Oval 36"/>
          <p:cNvSpPr>
            <a:spLocks noChangeArrowheads="1"/>
          </p:cNvSpPr>
          <p:nvPr/>
        </p:nvSpPr>
        <p:spPr bwMode="auto">
          <a:xfrm>
            <a:off x="0" y="990600"/>
            <a:ext cx="8915400" cy="3505200"/>
          </a:xfrm>
          <a:prstGeom prst="ellipse">
            <a:avLst/>
          </a:prstGeom>
          <a:noFill/>
          <a:ln w="57150">
            <a:solidFill>
              <a:schemeClr val="hlink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338963" name="Picture 37" descr="j028414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740650" y="4941888"/>
            <a:ext cx="1144588" cy="14398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7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7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7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77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7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77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77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77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77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77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77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77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7961" grpId="0" animBg="1" autoUpdateAnimBg="0"/>
      <p:bldP spid="1277962" grpId="0" animBg="1" autoUpdateAnimBg="0"/>
      <p:bldP spid="1277963" grpId="0" animBg="1" autoUpdateAnimBg="0"/>
      <p:bldP spid="1277964" grpId="0" animBg="1" autoUpdateAnimBg="0"/>
      <p:bldP spid="1277965" grpId="0" animBg="1" autoUpdateAnimBg="0"/>
      <p:bldP spid="1277988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94</TotalTime>
  <Words>3051</Words>
  <Application>Microsoft Office PowerPoint</Application>
  <PresentationFormat>如螢幕大小 (4:3)</PresentationFormat>
  <Paragraphs>948</Paragraphs>
  <Slides>41</Slides>
  <Notes>0</Notes>
  <HiddenSlides>0</HiddenSlides>
  <MMClips>1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52" baseType="lpstr">
      <vt:lpstr>華康隸書體W7</vt:lpstr>
      <vt:lpstr>新細明體</vt:lpstr>
      <vt:lpstr>標楷體</vt:lpstr>
      <vt:lpstr>Arial</vt:lpstr>
      <vt:lpstr>Symbol</vt:lpstr>
      <vt:lpstr>Times New Roman</vt:lpstr>
      <vt:lpstr>Webdings</vt:lpstr>
      <vt:lpstr>Wingdings</vt:lpstr>
      <vt:lpstr>Wingdings 2</vt:lpstr>
      <vt:lpstr>教學目標</vt:lpstr>
      <vt:lpstr>文件</vt:lpstr>
      <vt:lpstr>六、策略知識管理應用領域之一： 策略管理的知識管理</vt:lpstr>
      <vt:lpstr>PowerPoint 簡報</vt:lpstr>
      <vt:lpstr>PowerPoint 簡報</vt:lpstr>
      <vt:lpstr>策略知識</vt:lpstr>
      <vt:lpstr>經營管理的程序與時機</vt:lpstr>
      <vt:lpstr>策略管理的目的層次</vt:lpstr>
      <vt:lpstr>PowerPoint 簡報</vt:lpstr>
      <vt:lpstr>PowerPoint 簡報</vt:lpstr>
      <vt:lpstr>「策略管理」如何應用策略知識管理？</vt:lpstr>
      <vt:lpstr>PowerPoint 簡報</vt:lpstr>
      <vt:lpstr>PowerPoint 簡報</vt:lpstr>
      <vt:lpstr>策略管理的知識：策略規劃</vt:lpstr>
      <vt:lpstr>PowerPoint 簡報</vt:lpstr>
      <vt:lpstr>PowerPoint 簡報</vt:lpstr>
      <vt:lpstr> Vision</vt:lpstr>
      <vt:lpstr>奇異公司</vt:lpstr>
      <vt:lpstr>有這種服務</vt:lpstr>
      <vt:lpstr>Organizations as Multiple Realities</vt:lpstr>
      <vt:lpstr>PowerPoint 簡報</vt:lpstr>
      <vt:lpstr>SW分析的構面與要素 </vt:lpstr>
      <vt:lpstr>策略的實力元素</vt:lpstr>
      <vt:lpstr>企業實力關鍵元素</vt:lpstr>
      <vt:lpstr>OT分析的構面與要素</vt:lpstr>
      <vt:lpstr>7-11的SWOT分析</vt:lpstr>
      <vt:lpstr>7-11的SWOT映對</vt:lpstr>
      <vt:lpstr>策略構成：創思 + 實力</vt:lpstr>
      <vt:lpstr>PowerPoint 簡報</vt:lpstr>
      <vt:lpstr>PowerPoint 簡報</vt:lpstr>
      <vt:lpstr>PowerPoint 簡報</vt:lpstr>
      <vt:lpstr>7-11策略示例：慈善據點策略</vt:lpstr>
      <vt:lpstr>PowerPoint 簡報</vt:lpstr>
      <vt:lpstr>策略的本質</vt:lpstr>
      <vt:lpstr>新策略典範 (策略管理的知識的演進)</vt:lpstr>
      <vt:lpstr>PowerPoint 簡報</vt:lpstr>
      <vt:lpstr>傳統策略規劃 vs 新策略規劃</vt:lpstr>
      <vt:lpstr>PowerPoint 簡報</vt:lpstr>
      <vt:lpstr>PowerPoint 簡報</vt:lpstr>
      <vt:lpstr>策略本質與企業利潤</vt:lpstr>
      <vt:lpstr>藉由「知識管理機制」建構SWOT—策略擬定的知識</vt:lpstr>
      <vt:lpstr>經營流程與KM流程脫節</vt:lpstr>
      <vt:lpstr>經營流程與KM流程合一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六、策略知識管理應用領域之一： 策略管理的知識管理</dc:title>
  <dc:creator>Your User Name</dc:creator>
  <cp:lastModifiedBy>George Lee</cp:lastModifiedBy>
  <cp:revision>12</cp:revision>
  <dcterms:created xsi:type="dcterms:W3CDTF">2010-07-14T12:56:51Z</dcterms:created>
  <dcterms:modified xsi:type="dcterms:W3CDTF">2017-09-12T07:05:17Z</dcterms:modified>
</cp:coreProperties>
</file>